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361" r:id="rId2"/>
    <p:sldId id="363" r:id="rId3"/>
    <p:sldId id="364" r:id="rId4"/>
    <p:sldId id="359" r:id="rId5"/>
    <p:sldId id="365" r:id="rId6"/>
    <p:sldId id="345" r:id="rId7"/>
    <p:sldId id="310" r:id="rId8"/>
    <p:sldId id="346" r:id="rId9"/>
    <p:sldId id="347" r:id="rId10"/>
    <p:sldId id="348" r:id="rId11"/>
    <p:sldId id="349" r:id="rId12"/>
    <p:sldId id="350" r:id="rId13"/>
    <p:sldId id="351" r:id="rId14"/>
    <p:sldId id="352" r:id="rId15"/>
    <p:sldId id="258" r:id="rId16"/>
    <p:sldId id="290" r:id="rId17"/>
    <p:sldId id="260" r:id="rId18"/>
    <p:sldId id="262" r:id="rId19"/>
    <p:sldId id="291" r:id="rId20"/>
    <p:sldId id="266" r:id="rId21"/>
    <p:sldId id="267" r:id="rId22"/>
    <p:sldId id="268" r:id="rId23"/>
    <p:sldId id="269" r:id="rId24"/>
    <p:sldId id="270" r:id="rId25"/>
    <p:sldId id="271" r:id="rId26"/>
    <p:sldId id="273" r:id="rId27"/>
    <p:sldId id="274" r:id="rId28"/>
    <p:sldId id="275" r:id="rId29"/>
    <p:sldId id="276" r:id="rId30"/>
    <p:sldId id="277" r:id="rId31"/>
    <p:sldId id="278" r:id="rId32"/>
    <p:sldId id="292" r:id="rId33"/>
    <p:sldId id="263" r:id="rId34"/>
    <p:sldId id="272" r:id="rId35"/>
    <p:sldId id="279" r:id="rId36"/>
    <p:sldId id="280" r:id="rId37"/>
    <p:sldId id="281" r:id="rId38"/>
    <p:sldId id="282" r:id="rId39"/>
    <p:sldId id="283" r:id="rId40"/>
    <p:sldId id="284" r:id="rId41"/>
    <p:sldId id="285" r:id="rId42"/>
    <p:sldId id="357" r:id="rId4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A5F591-755B-4FAF-9EB9-D085A7D02BBC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3A1D5F-5433-48C4-A3AD-5682B2C36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339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D1414855-FC7C-3434-FA76-D930EBEACD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FD048910-74EE-037B-BB5D-96CA38B226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4B5D14D2-333D-1F52-DC4F-C07751B6A9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946761D7-2C5B-96B5-3638-51E72B1B79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/>
              <a:t>Permission to use this image has not been granted yet.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62137F73-BF3E-9852-D9C5-EE70D6F1227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9B6256EE-0C3C-366A-217A-BFA9F27BCF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/>
              <a:t>Permission to use this image has not been granted yet.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In this case, the statistics are trivial: the mean value is T = 23.4 °C and the standard deviation s(T) vanishes. Does this mean that the temperature uncertainty is zero? Of course not! Only the type A component of uncertainty is zero. Further thought indicates that, because the thermometer only has a resolution of 0.2°C, all that can be said is that the temperature definitely lies somewhere in the range 23.3 to 23.5°C. Therefore the measured temperature could be reported as: T = 23.4 ± 0.1°C (19) with 100% confidence. This uncertainty estimate was arrived at by a non-statistical argument and so, like the calibration uncertainty, it is an example of a type B uncertainty component. </a:t>
            </a:r>
            <a:endParaRPr lang="ar-JO" altLang="en-US"/>
          </a:p>
          <a:p>
            <a:pPr eaLnBrk="1" hangingPunct="1"/>
            <a:r>
              <a:rPr lang="en-US" altLang="en-US"/>
              <a:t>The lesson of this example is that even if the type A uncertainty component vanishes there will always be a type B contribution coming from somewhere, whether the calibration coefficient, or limited resolution effects. In fact, one must make type B estimates for all sources of uncertainty, and type A estimates only where repetition allows the statistical approach.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E2C7287-1866-404A-92DA-99A450231F98}" type="slidenum">
              <a:rPr lang="ar-SA" smtClean="0"/>
              <a:pPr>
                <a:defRPr/>
              </a:pPr>
              <a:t>34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70479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0EDA6-F607-49FB-A258-6E6A799CD11D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DF5B-ED04-43D5-A0DA-358920705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875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0EDA6-F607-49FB-A258-6E6A799CD11D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DF5B-ED04-43D5-A0DA-358920705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317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0EDA6-F607-49FB-A258-6E6A799CD11D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DF5B-ED04-43D5-A0DA-358920705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815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C544FB-3395-255B-6958-842FA047DE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en-US" altLang="en-US"/>
              <a:t>اليوم \ الشهر \ السنة 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44D4EF-06E9-3AD1-3FBA-EFEA725DE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27200" y="6245225"/>
            <a:ext cx="7518400" cy="476250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ar-JO" altLang="en-US"/>
              <a:t>الدورة التعليمية الجامعيّة العليا في مجال الوقاية من الإشعاعات و أمان المصادر الإشعاعية</a:t>
            </a: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BD8A46-9EE6-A24C-FC64-8CDF9F831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D2B5EFE2-B072-4700-A968-D00A6EFF20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91065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6" y="618519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3" y="2367094"/>
            <a:ext cx="5106027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4"/>
            <a:ext cx="510540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D541FB7A-1A7F-346B-0093-A5D8FF212550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اليوم \ الشهر \ السنة </a:t>
            </a:r>
          </a:p>
        </p:txBody>
      </p:sp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6199A98B-A5AF-EC6C-48EA-2631202C337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JO"/>
              <a:t>الدورة التعليمية الجامعيّة العليا في مجال الوقاية من الإشعاعات و أمان المصادر الإشعاعية</a:t>
            </a:r>
            <a:endParaRPr lang="en-U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DD38AD6B-1B7B-EF82-57B4-C98BFA8CCC0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8BFC07D8-8498-4DD2-A44A-2ECD420726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5113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0EDA6-F607-49FB-A258-6E6A799CD11D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DF5B-ED04-43D5-A0DA-358920705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654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0EDA6-F607-49FB-A258-6E6A799CD11D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DF5B-ED04-43D5-A0DA-358920705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665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0EDA6-F607-49FB-A258-6E6A799CD11D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DF5B-ED04-43D5-A0DA-358920705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400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0EDA6-F607-49FB-A258-6E6A799CD11D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DF5B-ED04-43D5-A0DA-358920705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567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0EDA6-F607-49FB-A258-6E6A799CD11D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DF5B-ED04-43D5-A0DA-358920705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538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0EDA6-F607-49FB-A258-6E6A799CD11D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DF5B-ED04-43D5-A0DA-358920705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121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0EDA6-F607-49FB-A258-6E6A799CD11D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DF5B-ED04-43D5-A0DA-358920705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540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0EDA6-F607-49FB-A258-6E6A799CD11D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DF5B-ED04-43D5-A0DA-358920705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464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0EDA6-F607-49FB-A258-6E6A799CD11D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3DF5B-ED04-43D5-A0DA-358920705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191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5.bin"/><Relationship Id="rId7" Type="http://schemas.openxmlformats.org/officeDocument/2006/relationships/oleObject" Target="../embeddings/oleObject2.bin"/><Relationship Id="rId12" Type="http://schemas.openxmlformats.org/officeDocument/2006/relationships/image" Target="../media/image18.w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0" Type="http://schemas.openxmlformats.org/officeDocument/2006/relationships/image" Target="../media/image17.wmf"/><Relationship Id="rId4" Type="http://schemas.openxmlformats.org/officeDocument/2006/relationships/image" Target="../media/image70.png"/><Relationship Id="rId9" Type="http://schemas.openxmlformats.org/officeDocument/2006/relationships/oleObject" Target="../embeddings/oleObject3.bin"/><Relationship Id="rId14" Type="http://schemas.openxmlformats.org/officeDocument/2006/relationships/image" Target="../media/image19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emf"/><Relationship Id="rId5" Type="http://schemas.openxmlformats.org/officeDocument/2006/relationships/image" Target="../media/image26.emf"/><Relationship Id="rId4" Type="http://schemas.openxmlformats.org/officeDocument/2006/relationships/image" Target="../media/image25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e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3" Type="http://schemas.openxmlformats.org/officeDocument/2006/relationships/image" Target="../media/image30.emf"/><Relationship Id="rId7" Type="http://schemas.openxmlformats.org/officeDocument/2006/relationships/image" Target="../media/image26.emf"/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10" Type="http://schemas.openxmlformats.org/officeDocument/2006/relationships/image" Target="../media/image34.e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33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wmf"/><Relationship Id="rId4" Type="http://schemas.openxmlformats.org/officeDocument/2006/relationships/oleObject" Target="../embeddings/oleObject12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3406" y="2921475"/>
            <a:ext cx="9144000" cy="1284404"/>
          </a:xfrm>
        </p:spPr>
        <p:txBody>
          <a:bodyPr anchor="ctr"/>
          <a:lstStyle/>
          <a:p>
            <a:r>
              <a:rPr lang="ar-JO" dirty="0">
                <a:solidFill>
                  <a:schemeClr val="accent6">
                    <a:lumMod val="50000"/>
                  </a:schemeClr>
                </a:solidFill>
              </a:rPr>
              <a:t>حسابات اللايقين 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921" y="319661"/>
            <a:ext cx="2193922" cy="2087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4" descr="Description: logo_jae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5164" y="319661"/>
            <a:ext cx="2310233" cy="203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867455" y="1279429"/>
            <a:ext cx="6226097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6550" algn="l"/>
                <a:tab pos="271303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6550" algn="l"/>
                <a:tab pos="271303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6550" algn="l"/>
                <a:tab pos="271303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6550" algn="l"/>
                <a:tab pos="271303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6550" algn="l"/>
                <a:tab pos="271303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6550" algn="l"/>
                <a:tab pos="271303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6550" algn="l"/>
                <a:tab pos="271303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6550" algn="l"/>
                <a:tab pos="271303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6550" algn="l"/>
                <a:tab pos="271303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2800" b="1" dirty="0">
                <a:solidFill>
                  <a:schemeClr val="accent6">
                    <a:lumMod val="50000"/>
                  </a:schemeClr>
                </a:solidFill>
                <a:latin typeface="Yu Gothic UI Semilight" panose="020B0400000000000000" pitchFamily="34" charset="-128"/>
                <a:ea typeface="Yu Gothic UI Semilight" panose="020B0400000000000000" pitchFamily="34" charset="-128"/>
                <a:cs typeface="+mj-cs"/>
              </a:rPr>
              <a:t>ورشة عمل بعنوان</a:t>
            </a:r>
            <a:r>
              <a:rPr lang="en-US" altLang="en-US" sz="2800" b="1" dirty="0">
                <a:solidFill>
                  <a:schemeClr val="accent6">
                    <a:lumMod val="50000"/>
                  </a:schemeClr>
                </a:solidFill>
                <a:latin typeface="Yu Gothic UI Semilight" panose="020B0400000000000000" pitchFamily="34" charset="-128"/>
                <a:ea typeface="Yu Gothic UI Semilight" panose="020B0400000000000000" pitchFamily="34" charset="-128"/>
                <a:cs typeface="+mj-cs"/>
              </a:rPr>
              <a:t> </a:t>
            </a:r>
            <a:b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Simplified Arabic" panose="02020603050405020304" pitchFamily="18" charset="-78"/>
                <a:ea typeface="Times New Roman" panose="02020603050405020304" pitchFamily="18" charset="0"/>
                <a:cs typeface="+mj-cs"/>
              </a:rPr>
            </a:br>
            <a:r>
              <a:rPr lang="ar-SA" sz="2800" b="1" kern="1200" dirty="0">
                <a:solidFill>
                  <a:schemeClr val="accent6">
                    <a:lumMod val="50000"/>
                  </a:schemeClr>
                </a:solidFill>
                <a:effectLst/>
                <a:latin typeface="Yu Gothic UI Semilight" panose="020B0400000000000000" pitchFamily="34" charset="-128"/>
                <a:ea typeface="Yu Gothic UI Semilight" panose="020B0400000000000000" pitchFamily="34" charset="-128"/>
                <a:cs typeface="+mj-cs"/>
              </a:rPr>
              <a:t>" إدارة المخاطر في المختبرات الإشعاعية و النووية حسب متطلبات الآيزو </a:t>
            </a:r>
            <a:r>
              <a:rPr lang="en-US" sz="2800" b="1" kern="12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Yu Gothic UI Semilight" panose="020B0400000000000000" pitchFamily="34" charset="-128"/>
                <a:cs typeface="+mj-cs"/>
              </a:rPr>
              <a:t>ISO 31000:2018</a:t>
            </a:r>
            <a:r>
              <a:rPr lang="ar-SA" sz="1800" b="1" kern="1200" dirty="0">
                <a:solidFill>
                  <a:schemeClr val="accent6">
                    <a:lumMod val="50000"/>
                  </a:schemeClr>
                </a:solidFill>
                <a:effectLst/>
                <a:latin typeface="Yu Gothic UI Semilight" panose="020B0400000000000000" pitchFamily="34" charset="-128"/>
                <a:ea typeface="Yu Gothic UI Semilight" panose="020B0400000000000000" pitchFamily="34" charset="-128"/>
                <a:cs typeface="+mj-cs"/>
              </a:rPr>
              <a:t>"</a:t>
            </a:r>
            <a:endParaRPr lang="en-US" sz="18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374594" y="4205879"/>
            <a:ext cx="9144000" cy="12844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JO" sz="3600" dirty="0">
                <a:solidFill>
                  <a:schemeClr val="accent6">
                    <a:lumMod val="50000"/>
                  </a:schemeClr>
                </a:solidFill>
              </a:rPr>
              <a:t>د. ربى الزعبي</a:t>
            </a:r>
            <a:endParaRPr lang="en-US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98594" y="600438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ar-SY" b="1" dirty="0">
                <a:solidFill>
                  <a:schemeClr val="accent2">
                    <a:lumMod val="50000"/>
                  </a:schemeClr>
                </a:solidFill>
                <a:cs typeface="+mj-cs"/>
              </a:rPr>
              <a:t>عمان –  المملكة الأردنية الهاشمية</a:t>
            </a:r>
            <a:endParaRPr lang="en-US" b="1" dirty="0">
              <a:solidFill>
                <a:schemeClr val="accent2">
                  <a:lumMod val="50000"/>
                </a:schemeClr>
              </a:solidFill>
              <a:cs typeface="+mj-cs"/>
            </a:endParaRPr>
          </a:p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  <a:cs typeface="+mj-cs"/>
              </a:rPr>
              <a:t>18-22/2/2024</a:t>
            </a:r>
          </a:p>
        </p:txBody>
      </p:sp>
    </p:spTree>
    <p:extLst>
      <p:ext uri="{BB962C8B-B14F-4D97-AF65-F5344CB8AC3E}">
        <p14:creationId xmlns:p14="http://schemas.microsoft.com/office/powerpoint/2010/main" val="15519413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6" name="Rectangle 4">
            <a:extLst>
              <a:ext uri="{FF2B5EF4-FFF2-40B4-BE49-F238E27FC236}">
                <a16:creationId xmlns:a16="http://schemas.microsoft.com/office/drawing/2014/main" id="{A1BEAC4A-4D94-3E35-6105-974291A3EC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09900" y="138113"/>
            <a:ext cx="6172200" cy="742950"/>
          </a:xfrm>
        </p:spPr>
        <p:txBody>
          <a:bodyPr vert="horz" lIns="68580" tIns="34290" rIns="68580" bIns="34290" rtlCol="0" anchor="ctr">
            <a:normAutofit/>
          </a:bodyPr>
          <a:lstStyle/>
          <a:p>
            <a:pPr algn="ctr">
              <a:defRPr/>
            </a:pPr>
            <a:r>
              <a:rPr lang="ar-JO" altLang="en-US" b="1" dirty="0">
                <a:solidFill>
                  <a:schemeClr val="accent6">
                    <a:lumMod val="75000"/>
                  </a:schemeClr>
                </a:solidFill>
              </a:rPr>
              <a:t>الخطأ العشوائي</a:t>
            </a:r>
            <a:endParaRPr lang="en-US" alt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0358" name="Rectangle 6">
            <a:extLst>
              <a:ext uri="{FF2B5EF4-FFF2-40B4-BE49-F238E27FC236}">
                <a16:creationId xmlns:a16="http://schemas.microsoft.com/office/drawing/2014/main" id="{66B0A8E7-9547-640E-AD2F-C9F87B7C5E95}"/>
              </a:ext>
            </a:extLst>
          </p:cNvPr>
          <p:cNvSpPr>
            <a:spLocks noGrp="1" noChangeArrowheads="1"/>
          </p:cNvSpPr>
          <p:nvPr>
            <p:ph sz="quarter" idx="14"/>
          </p:nvPr>
        </p:nvSpPr>
        <p:spPr>
          <a:xfrm>
            <a:off x="6180140" y="1204119"/>
            <a:ext cx="5511799" cy="3667127"/>
          </a:xfrm>
        </p:spPr>
        <p:txBody>
          <a:bodyPr rtlCol="0">
            <a:normAutofit fontScale="92500" lnSpcReduction="20000"/>
          </a:bodyPr>
          <a:lstStyle/>
          <a:p>
            <a:pPr algn="r" rtl="1">
              <a:defRPr/>
            </a:pPr>
            <a:r>
              <a:rPr lang="ar-JO" alt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المصدر:</a:t>
            </a:r>
          </a:p>
          <a:p>
            <a:pPr algn="r" rtl="1">
              <a:lnSpc>
                <a:spcPct val="150000"/>
              </a:lnSpc>
              <a:defRPr/>
            </a:pPr>
            <a:r>
              <a:rPr lang="ar-JO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أخطاء من المحللين </a:t>
            </a:r>
          </a:p>
          <a:p>
            <a:pPr algn="r" rtl="1">
              <a:lnSpc>
                <a:spcPct val="150000"/>
              </a:lnSpc>
              <a:defRPr/>
            </a:pPr>
            <a:r>
              <a:rPr lang="ar-JO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تغيرات في ظروف القياس.</a:t>
            </a:r>
            <a:endParaRPr lang="en-US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  <a:defRPr/>
            </a:pPr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  <a:defRPr/>
            </a:pPr>
            <a:endParaRPr lang="ar-JO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  <a:defRPr/>
            </a:pPr>
            <a:r>
              <a:rPr lang="ar-JO" alt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هل يمكن التقليل منها ؟؟؟</a:t>
            </a:r>
            <a:endParaRPr lang="en-US" altLang="en-US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r" rtl="1">
              <a:defRPr/>
            </a:pPr>
            <a:r>
              <a:rPr lang="ar-JO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حساب المتوسط الحسابي للقراءات.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B0B023F-C0E1-D8B2-3347-98143B1AF665}"/>
              </a:ext>
            </a:extLst>
          </p:cNvPr>
          <p:cNvSpPr/>
          <p:nvPr/>
        </p:nvSpPr>
        <p:spPr>
          <a:xfrm>
            <a:off x="3279775" y="4152901"/>
            <a:ext cx="3225800" cy="12477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1374845-72C5-355E-9326-4801072A8F68}"/>
              </a:ext>
            </a:extLst>
          </p:cNvPr>
          <p:cNvSpPr/>
          <p:nvPr/>
        </p:nvSpPr>
        <p:spPr>
          <a:xfrm>
            <a:off x="747354" y="5833085"/>
            <a:ext cx="5164137" cy="377825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ar-JO" sz="4400" b="1" dirty="0">
                <a:solidFill>
                  <a:srgbClr val="002060"/>
                </a:solidFill>
              </a:rPr>
              <a:t>النتيجة ± الخطأ العشوائي </a:t>
            </a:r>
            <a:endParaRPr lang="en-US" sz="4400" b="1" dirty="0">
              <a:solidFill>
                <a:srgbClr val="002060"/>
              </a:solidFill>
            </a:endParaRPr>
          </a:p>
        </p:txBody>
      </p:sp>
      <p:grpSp>
        <p:nvGrpSpPr>
          <p:cNvPr id="21510" name="Group 13">
            <a:extLst>
              <a:ext uri="{FF2B5EF4-FFF2-40B4-BE49-F238E27FC236}">
                <a16:creationId xmlns:a16="http://schemas.microsoft.com/office/drawing/2014/main" id="{B8EE3DA5-CFDB-B55C-C651-E54426AE504D}"/>
              </a:ext>
            </a:extLst>
          </p:cNvPr>
          <p:cNvGrpSpPr>
            <a:grpSpLocks/>
          </p:cNvGrpSpPr>
          <p:nvPr/>
        </p:nvGrpSpPr>
        <p:grpSpPr bwMode="auto">
          <a:xfrm>
            <a:off x="571500" y="1019176"/>
            <a:ext cx="6604001" cy="4449764"/>
            <a:chOff x="295565" y="1775812"/>
            <a:chExt cx="5355612" cy="3694096"/>
          </a:xfrm>
        </p:grpSpPr>
        <p:grpSp>
          <p:nvGrpSpPr>
            <p:cNvPr id="21515" name="Group 6">
              <a:extLst>
                <a:ext uri="{FF2B5EF4-FFF2-40B4-BE49-F238E27FC236}">
                  <a16:creationId xmlns:a16="http://schemas.microsoft.com/office/drawing/2014/main" id="{D822124D-0D86-1656-C126-E9D76BA5E30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5565" y="1775812"/>
              <a:ext cx="5355612" cy="3625152"/>
              <a:chOff x="295565" y="1775812"/>
              <a:chExt cx="5355612" cy="3625152"/>
            </a:xfrm>
          </p:grpSpPr>
          <p:pic>
            <p:nvPicPr>
              <p:cNvPr id="21517" name="Picture 7" descr="measerr2">
                <a:extLst>
                  <a:ext uri="{FF2B5EF4-FFF2-40B4-BE49-F238E27FC236}">
                    <a16:creationId xmlns:a16="http://schemas.microsoft.com/office/drawing/2014/main" id="{76A49F4B-2BC5-8D3A-CC94-9BE7AC149D8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5565" y="1775812"/>
                <a:ext cx="4447084" cy="36251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65853A4-6E4E-30BB-7488-1F2FFC78A2E3}"/>
                  </a:ext>
                </a:extLst>
              </p:cNvPr>
              <p:cNvSpPr/>
              <p:nvPr/>
            </p:nvSpPr>
            <p:spPr>
              <a:xfrm>
                <a:off x="2387651" y="1780576"/>
                <a:ext cx="3187335" cy="70038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rtl="1">
                  <a:defRPr/>
                </a:pPr>
                <a:r>
                  <a:rPr lang="ar-JO" sz="2000" b="1" dirty="0">
                    <a:solidFill>
                      <a:schemeClr val="accent2">
                        <a:lumMod val="50000"/>
                      </a:schemeClr>
                    </a:solidFill>
                    <a:cs typeface="+mj-cs"/>
                  </a:rPr>
                  <a:t>       توزيع قيمة</a:t>
                </a:r>
                <a:r>
                  <a:rPr lang="en-US" sz="2000" b="1" dirty="0">
                    <a:solidFill>
                      <a:schemeClr val="accent2">
                        <a:lumMod val="50000"/>
                      </a:schemeClr>
                    </a:solidFill>
                    <a:cs typeface="+mj-cs"/>
                  </a:rPr>
                  <a:t>x </a:t>
                </a:r>
                <a:r>
                  <a:rPr lang="ar-JO" sz="2000" b="1" dirty="0">
                    <a:solidFill>
                      <a:schemeClr val="accent2">
                        <a:lumMod val="50000"/>
                      </a:schemeClr>
                    </a:solidFill>
                    <a:cs typeface="+mj-cs"/>
                  </a:rPr>
                  <a:t> بوجود خطأ عشوائي  </a:t>
                </a:r>
                <a:endParaRPr lang="en-US" sz="2000" b="1" dirty="0">
                  <a:solidFill>
                    <a:schemeClr val="accent2">
                      <a:lumMod val="50000"/>
                    </a:schemeClr>
                  </a:solidFill>
                  <a:cs typeface="+mj-cs"/>
                </a:endParaRP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C40DE74A-2F76-3CBD-6CFB-725C8BAFBA06}"/>
                  </a:ext>
                </a:extLst>
              </p:cNvPr>
              <p:cNvSpPr/>
              <p:nvPr/>
            </p:nvSpPr>
            <p:spPr>
              <a:xfrm>
                <a:off x="2692416" y="2668367"/>
                <a:ext cx="2958761" cy="70038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rtl="1">
                  <a:defRPr/>
                </a:pPr>
                <a:r>
                  <a:rPr lang="ar-JO" b="1" dirty="0">
                    <a:solidFill>
                      <a:schemeClr val="accent1">
                        <a:lumMod val="75000"/>
                      </a:schemeClr>
                    </a:solidFill>
                  </a:rPr>
                  <a:t>         توزيع قيمة </a:t>
                </a:r>
                <a:r>
                  <a:rPr lang="en-US" b="1" dirty="0">
                    <a:solidFill>
                      <a:schemeClr val="accent1">
                        <a:lumMod val="75000"/>
                      </a:schemeClr>
                    </a:solidFill>
                  </a:rPr>
                  <a:t> X </a:t>
                </a:r>
                <a:r>
                  <a:rPr lang="ar-JO" b="1" dirty="0">
                    <a:solidFill>
                      <a:schemeClr val="accent1">
                        <a:lumMod val="75000"/>
                      </a:schemeClr>
                    </a:solidFill>
                  </a:rPr>
                  <a:t>بوجود خطأ عشوائي أقل</a:t>
                </a:r>
                <a:r>
                  <a:rPr lang="ar-JO" b="1" dirty="0">
                    <a:solidFill>
                      <a:schemeClr val="accent6">
                        <a:lumMod val="75000"/>
                      </a:schemeClr>
                    </a:solidFill>
                  </a:rPr>
                  <a:t> </a:t>
                </a:r>
                <a:endParaRPr lang="en-US" b="1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p:grpSp>
        <p:sp>
          <p:nvSpPr>
            <p:cNvPr id="9" name="Rounded Rectangular Callout 8">
              <a:extLst>
                <a:ext uri="{FF2B5EF4-FFF2-40B4-BE49-F238E27FC236}">
                  <a16:creationId xmlns:a16="http://schemas.microsoft.com/office/drawing/2014/main" id="{67B9C110-E111-56F9-B1A8-205578041ED5}"/>
                </a:ext>
              </a:extLst>
            </p:cNvPr>
            <p:cNvSpPr/>
            <p:nvPr/>
          </p:nvSpPr>
          <p:spPr>
            <a:xfrm>
              <a:off x="1678120" y="4299422"/>
              <a:ext cx="3065111" cy="1170486"/>
            </a:xfrm>
            <a:prstGeom prst="wedgeRoundRectCallout">
              <a:avLst>
                <a:gd name="adj1" fmla="val -42970"/>
                <a:gd name="adj2" fmla="val -70885"/>
                <a:gd name="adj3" fmla="val 16667"/>
              </a:avLst>
            </a:prstGeom>
            <a:solidFill>
              <a:schemeClr val="bg1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ar-JO" b="1" dirty="0">
                  <a:solidFill>
                    <a:schemeClr val="tx1"/>
                  </a:solidFill>
                </a:rPr>
                <a:t>الأخطاء العشوائية لا تؤثر على الوسط الحسابي 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1156A9D-F69F-6400-E202-68033E16DAB3}"/>
              </a:ext>
            </a:extLst>
          </p:cNvPr>
          <p:cNvSpPr/>
          <p:nvPr/>
        </p:nvSpPr>
        <p:spPr>
          <a:xfrm>
            <a:off x="570783" y="1638300"/>
            <a:ext cx="315042" cy="15642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103A129-A6C4-9E50-10E2-0009152D53E8}"/>
              </a:ext>
            </a:extLst>
          </p:cNvPr>
          <p:cNvSpPr/>
          <p:nvPr/>
        </p:nvSpPr>
        <p:spPr>
          <a:xfrm>
            <a:off x="4606925" y="3439210"/>
            <a:ext cx="268287" cy="444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0B442D-2594-4CC2-1695-56DE0F8DF26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898A1203-9EEA-48E5-9178-95C0714FC7B4}" type="slidenum">
              <a:rPr lang="en-US" altLang="en-US">
                <a:solidFill>
                  <a:srgbClr val="898989"/>
                </a:solidFill>
              </a:rPr>
              <a:pPr/>
              <a:t>10</a:t>
            </a:fld>
            <a:endParaRPr lang="en-US" altLang="en-US" dirty="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0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03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003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003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003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6BE861-2B14-CF4E-DC71-FE77FD6CD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0525" y="1339850"/>
            <a:ext cx="10388600" cy="3254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JO" altLang="en-US" sz="2800" b="1" dirty="0">
                <a:solidFill>
                  <a:schemeClr val="accent2">
                    <a:lumMod val="50000"/>
                  </a:schemeClr>
                </a:solidFill>
                <a:ea typeface="Calibri" panose="020F0502020204030204" pitchFamily="34" charset="0"/>
              </a:rPr>
              <a:t>الأخطاء المنهجية </a:t>
            </a:r>
            <a:r>
              <a:rPr lang="en-US" altLang="en-US" sz="2800" b="1" dirty="0">
                <a:solidFill>
                  <a:schemeClr val="accent2">
                    <a:lumMod val="50000"/>
                  </a:schemeClr>
                </a:solidFill>
                <a:ea typeface="Calibri" panose="020F0502020204030204" pitchFamily="34" charset="0"/>
              </a:rPr>
              <a:t>Systematic error</a:t>
            </a:r>
            <a:r>
              <a:rPr lang="ar-JO" altLang="en-US" sz="2800" b="1" dirty="0">
                <a:solidFill>
                  <a:srgbClr val="000000"/>
                </a:solidFill>
                <a:ea typeface="Calibri" panose="020F0502020204030204" pitchFamily="34" charset="0"/>
              </a:rPr>
              <a:t>: هي أخطاء ناتجة بسبب المعدات و التجهيزات.</a:t>
            </a:r>
          </a:p>
          <a:p>
            <a:pPr algn="r" rtl="1">
              <a:lnSpc>
                <a:spcPct val="150000"/>
              </a:lnSpc>
            </a:pPr>
            <a:endParaRPr lang="ar-JO" altLang="en-US" sz="2800" b="1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algn="r" rtl="1">
              <a:lnSpc>
                <a:spcPct val="150000"/>
              </a:lnSpc>
            </a:pPr>
            <a:r>
              <a:rPr lang="ar-JO" altLang="en-US" sz="2800" b="1" dirty="0">
                <a:solidFill>
                  <a:srgbClr val="000000"/>
                </a:solidFill>
                <a:ea typeface="Calibri" panose="020F0502020204030204" pitchFamily="34" charset="0"/>
              </a:rPr>
              <a:t>مثال: </a:t>
            </a:r>
          </a:p>
          <a:p>
            <a:pPr algn="r" rtl="1">
              <a:lnSpc>
                <a:spcPct val="150000"/>
              </a:lnSpc>
            </a:pPr>
            <a:r>
              <a:rPr lang="ar-JO" altLang="en-US" sz="2800" b="1" dirty="0">
                <a:solidFill>
                  <a:srgbClr val="000000"/>
                </a:solidFill>
                <a:ea typeface="Calibri" panose="020F0502020204030204" pitchFamily="34" charset="0"/>
              </a:rPr>
              <a:t>أداة تمت معايرتها بشكل غير صحيح.</a:t>
            </a:r>
          </a:p>
          <a:p>
            <a:pPr algn="r" rtl="1">
              <a:lnSpc>
                <a:spcPct val="150000"/>
              </a:lnSpc>
            </a:pPr>
            <a:r>
              <a:rPr lang="ar-JO" altLang="en-US" sz="2800" b="1" dirty="0">
                <a:solidFill>
                  <a:srgbClr val="000000"/>
                </a:solidFill>
                <a:ea typeface="Calibri" panose="020F0502020204030204" pitchFamily="34" charset="0"/>
              </a:rPr>
              <a:t>استخدام الجهاز بطريقة خاطئة في كل مرة.</a:t>
            </a:r>
            <a:endParaRPr lang="en-US" altLang="en-US" sz="2800" b="1" dirty="0">
              <a:solidFill>
                <a:srgbClr val="000000"/>
              </a:solidFill>
              <a:ea typeface="Calibri" panose="020F0502020204030204" pitchFamily="34" charset="0"/>
            </a:endParaRPr>
          </a:p>
        </p:txBody>
      </p:sp>
      <p:pic>
        <p:nvPicPr>
          <p:cNvPr id="6" name="Picture 6" descr="wrong">
            <a:extLst>
              <a:ext uri="{FF2B5EF4-FFF2-40B4-BE49-F238E27FC236}">
                <a16:creationId xmlns:a16="http://schemas.microsoft.com/office/drawing/2014/main" id="{2EEFA6F8-97E9-53D2-DA0E-2335687CED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798" y="3540126"/>
            <a:ext cx="4123265" cy="3092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4">
            <a:extLst>
              <a:ext uri="{FF2B5EF4-FFF2-40B4-BE49-F238E27FC236}">
                <a16:creationId xmlns:a16="http://schemas.microsoft.com/office/drawing/2014/main" id="{C33DE463-DFB7-DE28-1AA8-78AD989336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9900" y="530225"/>
            <a:ext cx="6172200" cy="7413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 rtl="1">
              <a:lnSpc>
                <a:spcPct val="90000"/>
              </a:lnSpc>
              <a:spcBef>
                <a:spcPct val="0"/>
              </a:spcBef>
              <a:buNone/>
              <a:defRPr sz="4400" b="1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 algn="ctr" defTabSz="685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latin typeface="Calibri Light" panose="020F0302020204030204" pitchFamily="34" charset="0"/>
              </a:defRPr>
            </a:lvl2pPr>
            <a:lvl3pPr algn="ctr" defTabSz="685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latin typeface="Calibri Light" panose="020F0302020204030204" pitchFamily="34" charset="0"/>
              </a:defRPr>
            </a:lvl3pPr>
            <a:lvl4pPr algn="ctr" defTabSz="685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latin typeface="Calibri Light" panose="020F0302020204030204" pitchFamily="34" charset="0"/>
              </a:defRPr>
            </a:lvl4pPr>
            <a:lvl5pPr algn="ctr" defTabSz="685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latin typeface="Calibri Light" panose="020F0302020204030204" pitchFamily="34" charset="0"/>
              </a:defRPr>
            </a:lvl5pPr>
            <a:lvl6pPr marL="457200" algn="ctr" defTabSz="685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latin typeface="Calibri Light" panose="020F0302020204030204" pitchFamily="34" charset="0"/>
              </a:defRPr>
            </a:lvl6pPr>
            <a:lvl7pPr marL="914400" algn="ctr" defTabSz="685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latin typeface="Calibri Light" panose="020F0302020204030204" pitchFamily="34" charset="0"/>
              </a:defRPr>
            </a:lvl7pPr>
            <a:lvl8pPr marL="1371600" algn="ctr" defTabSz="685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latin typeface="Calibri Light" panose="020F0302020204030204" pitchFamily="34" charset="0"/>
              </a:defRPr>
            </a:lvl8pPr>
            <a:lvl9pPr marL="1828800" algn="ctr" defTabSz="685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latin typeface="Calibri Light" panose="020F0302020204030204" pitchFamily="34" charset="0"/>
              </a:defRPr>
            </a:lvl9pPr>
          </a:lstStyle>
          <a:p>
            <a:r>
              <a:rPr lang="ar-JO" altLang="en-US" dirty="0"/>
              <a:t>الخطأ المنهجي</a:t>
            </a:r>
            <a:endParaRPr lang="en-US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A53C7-DB32-1010-E0B5-FC61FBCD7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F551951F-F470-45FC-825A-59DBD62382D5}" type="slidenum">
              <a:rPr lang="en-US" altLang="en-US">
                <a:solidFill>
                  <a:srgbClr val="898989"/>
                </a:solidFill>
              </a:rPr>
              <a:pPr/>
              <a:t>11</a:t>
            </a:fld>
            <a:endParaRPr lang="en-US" altLang="en-US" dirty="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5">
            <a:extLst>
              <a:ext uri="{FF2B5EF4-FFF2-40B4-BE49-F238E27FC236}">
                <a16:creationId xmlns:a16="http://schemas.microsoft.com/office/drawing/2014/main" id="{8964BD73-F1BF-21C3-5BD8-508D3DD8881A}"/>
              </a:ext>
            </a:extLst>
          </p:cNvPr>
          <p:cNvSpPr>
            <a:spLocks noGrp="1" noChangeArrowheads="1"/>
          </p:cNvSpPr>
          <p:nvPr>
            <p:ph sz="quarter" idx="14"/>
          </p:nvPr>
        </p:nvSpPr>
        <p:spPr>
          <a:xfrm>
            <a:off x="7050088" y="1554164"/>
            <a:ext cx="5046662" cy="3736975"/>
          </a:xfrm>
        </p:spPr>
        <p:txBody>
          <a:bodyPr rtlCol="0">
            <a:normAutofit lnSpcReduction="10000"/>
          </a:bodyPr>
          <a:lstStyle/>
          <a:p>
            <a:pPr algn="r" rtl="1">
              <a:defRPr/>
            </a:pPr>
            <a:r>
              <a:rPr lang="ar-JO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المصادر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r" rtl="1">
              <a:lnSpc>
                <a:spcPct val="150000"/>
              </a:lnSpc>
              <a:defRPr/>
            </a:pPr>
            <a:r>
              <a:rPr lang="ar-JO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الأدوات و المعدات و طريقة القياس الخاطئة.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r" rtl="1">
              <a:lnSpc>
                <a:spcPct val="150000"/>
              </a:lnSpc>
              <a:defRPr/>
            </a:pPr>
            <a:r>
              <a:rPr lang="ar-JO" altLang="en-US" sz="21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مثال : جهاز بحاجة للمعايرة.</a:t>
            </a:r>
            <a:endParaRPr lang="en-US" altLang="en-US" sz="21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r" rtl="1">
              <a:defRPr/>
            </a:pPr>
            <a:endParaRPr lang="en-US" altLang="en-US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defRPr/>
            </a:pPr>
            <a:r>
              <a:rPr lang="ar-JO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كيف تقلل منهم؟</a:t>
            </a:r>
          </a:p>
          <a:p>
            <a:pPr algn="r" rtl="1">
              <a:defRPr/>
            </a:pPr>
            <a:r>
              <a:rPr lang="ar-JO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معايرة أدق للجهاز</a:t>
            </a:r>
          </a:p>
          <a:p>
            <a:pPr algn="r" rtl="1">
              <a:defRPr/>
            </a:pPr>
            <a:r>
              <a:rPr lang="ar-JO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تجهيز افضل ادوات ممكنة</a:t>
            </a:r>
            <a:endParaRPr lang="en-US" alt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79" name="Slide Number Placeholder 6">
            <a:extLst>
              <a:ext uri="{FF2B5EF4-FFF2-40B4-BE49-F238E27FC236}">
                <a16:creationId xmlns:a16="http://schemas.microsoft.com/office/drawing/2014/main" id="{A714C142-1B4A-2101-19A0-E586851F7FC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FFFB2DD6-706D-4C45-83EF-183733982E0E}" type="slidenum"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pPr/>
              <a:t>12</a:t>
            </a:fld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E143325-1C74-AFDC-F445-A7FB84EA24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9900" y="511970"/>
            <a:ext cx="6172200" cy="7413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 rtl="1">
              <a:lnSpc>
                <a:spcPct val="90000"/>
              </a:lnSpc>
              <a:spcBef>
                <a:spcPct val="0"/>
              </a:spcBef>
              <a:buNone/>
              <a:defRPr sz="4400" b="1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 algn="ctr" defTabSz="685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latin typeface="Calibri Light" panose="020F0302020204030204" pitchFamily="34" charset="0"/>
              </a:defRPr>
            </a:lvl2pPr>
            <a:lvl3pPr algn="ctr" defTabSz="685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latin typeface="Calibri Light" panose="020F0302020204030204" pitchFamily="34" charset="0"/>
              </a:defRPr>
            </a:lvl3pPr>
            <a:lvl4pPr algn="ctr" defTabSz="685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latin typeface="Calibri Light" panose="020F0302020204030204" pitchFamily="34" charset="0"/>
              </a:defRPr>
            </a:lvl4pPr>
            <a:lvl5pPr algn="ctr" defTabSz="685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latin typeface="Calibri Light" panose="020F0302020204030204" pitchFamily="34" charset="0"/>
              </a:defRPr>
            </a:lvl5pPr>
            <a:lvl6pPr marL="457200" algn="ctr" defTabSz="685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latin typeface="Calibri Light" panose="020F0302020204030204" pitchFamily="34" charset="0"/>
              </a:defRPr>
            </a:lvl6pPr>
            <a:lvl7pPr marL="914400" algn="ctr" defTabSz="685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latin typeface="Calibri Light" panose="020F0302020204030204" pitchFamily="34" charset="0"/>
              </a:defRPr>
            </a:lvl7pPr>
            <a:lvl8pPr marL="1371600" algn="ctr" defTabSz="685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latin typeface="Calibri Light" panose="020F0302020204030204" pitchFamily="34" charset="0"/>
              </a:defRPr>
            </a:lvl8pPr>
            <a:lvl9pPr marL="1828800" algn="ctr" defTabSz="685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latin typeface="Calibri Light" panose="020F0302020204030204" pitchFamily="34" charset="0"/>
              </a:defRPr>
            </a:lvl9pPr>
          </a:lstStyle>
          <a:p>
            <a:r>
              <a:rPr lang="ar-JO" altLang="en-US" dirty="0"/>
              <a:t>الخطأ المنهجي  </a:t>
            </a:r>
            <a:endParaRPr lang="en-US" alt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E1D3008-0B49-1D1A-2A06-96065F19D93F}"/>
              </a:ext>
            </a:extLst>
          </p:cNvPr>
          <p:cNvSpPr/>
          <p:nvPr/>
        </p:nvSpPr>
        <p:spPr>
          <a:xfrm>
            <a:off x="1816100" y="2254251"/>
            <a:ext cx="336550" cy="11350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pSp>
        <p:nvGrpSpPr>
          <p:cNvPr id="24582" name="Group 5">
            <a:extLst>
              <a:ext uri="{FF2B5EF4-FFF2-40B4-BE49-F238E27FC236}">
                <a16:creationId xmlns:a16="http://schemas.microsoft.com/office/drawing/2014/main" id="{87F23BF4-BACD-60C5-FBDE-6D358EEEEAF3}"/>
              </a:ext>
            </a:extLst>
          </p:cNvPr>
          <p:cNvGrpSpPr>
            <a:grpSpLocks/>
          </p:cNvGrpSpPr>
          <p:nvPr/>
        </p:nvGrpSpPr>
        <p:grpSpPr bwMode="auto">
          <a:xfrm>
            <a:off x="749301" y="1554164"/>
            <a:ext cx="5046663" cy="3611422"/>
            <a:chOff x="292739" y="1679720"/>
            <a:chExt cx="5045239" cy="3611418"/>
          </a:xfrm>
        </p:grpSpPr>
        <p:pic>
          <p:nvPicPr>
            <p:cNvPr id="24585" name="Picture 8" descr="measerr3">
              <a:extLst>
                <a:ext uri="{FF2B5EF4-FFF2-40B4-BE49-F238E27FC236}">
                  <a16:creationId xmlns:a16="http://schemas.microsoft.com/office/drawing/2014/main" id="{B46CE330-D76F-42AD-0C57-687AD6A0959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739" y="1679720"/>
              <a:ext cx="5045239" cy="36114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115C826C-2A3C-6729-A701-71F5EF6274ED}"/>
                </a:ext>
              </a:extLst>
            </p:cNvPr>
            <p:cNvSpPr/>
            <p:nvPr/>
          </p:nvSpPr>
          <p:spPr>
            <a:xfrm>
              <a:off x="2601900" y="1784495"/>
              <a:ext cx="2539283" cy="60959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1">
                <a:defRPr/>
              </a:pPr>
              <a:r>
                <a:rPr lang="ar-JO" dirty="0">
                  <a:solidFill>
                    <a:srgbClr val="FF0000"/>
                  </a:solidFill>
                </a:rPr>
                <a:t>التوزيع الطبيعي للقراءات بوجود خطأ منهجي </a:t>
              </a:r>
              <a:r>
                <a:rPr lang="en-US" dirty="0">
                  <a:solidFill>
                    <a:srgbClr val="FF0000"/>
                  </a:solidFill>
                </a:rPr>
                <a:t>Systematic 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616BB2C-24E6-AA8E-3347-ECA96C39B8D5}"/>
                </a:ext>
              </a:extLst>
            </p:cNvPr>
            <p:cNvSpPr/>
            <p:nvPr/>
          </p:nvSpPr>
          <p:spPr>
            <a:xfrm>
              <a:off x="2814565" y="2667144"/>
              <a:ext cx="2523413" cy="82867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1">
                <a:defRPr/>
              </a:pPr>
              <a:r>
                <a:rPr lang="ar-JO" b="1" dirty="0">
                  <a:solidFill>
                    <a:schemeClr val="accent5">
                      <a:lumMod val="75000"/>
                    </a:schemeClr>
                  </a:solidFill>
                </a:rPr>
                <a:t>التوزيع الطبيعي للقراءات من غير وجود خطأ منهجي </a:t>
              </a:r>
              <a:r>
                <a:rPr lang="en-US" b="1" dirty="0">
                  <a:solidFill>
                    <a:schemeClr val="accent5">
                      <a:lumMod val="75000"/>
                    </a:schemeClr>
                  </a:solidFill>
                </a:rPr>
                <a:t>Systematic 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6D46710-C546-F0A5-6129-9D9737F8D360}"/>
                </a:ext>
              </a:extLst>
            </p:cNvPr>
            <p:cNvSpPr/>
            <p:nvPr/>
          </p:nvSpPr>
          <p:spPr>
            <a:xfrm>
              <a:off x="1527465" y="4000643"/>
              <a:ext cx="3567694" cy="128190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1">
                <a:defRPr/>
              </a:pPr>
              <a:r>
                <a:rPr lang="ar-JO" sz="2000" b="1" dirty="0">
                  <a:solidFill>
                    <a:schemeClr val="tx1"/>
                  </a:solidFill>
                </a:rPr>
                <a:t>الخطأ المنهجي يؤثر على الوسط الحسابي و يسمى هذا الانحياز </a:t>
              </a:r>
              <a:r>
                <a:rPr lang="en-US" sz="2000" b="1" dirty="0">
                  <a:solidFill>
                    <a:schemeClr val="tx1"/>
                  </a:solidFill>
                </a:rPr>
                <a:t>Bias</a:t>
              </a:r>
              <a:r>
                <a:rPr lang="ar-JO" sz="2000" b="1" dirty="0"/>
                <a:t> </a:t>
              </a:r>
              <a:endParaRPr lang="en-US" sz="2000" b="1" dirty="0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468363F0-4139-D1CB-76C2-F6C4A8BB425C}"/>
              </a:ext>
            </a:extLst>
          </p:cNvPr>
          <p:cNvSpPr/>
          <p:nvPr/>
        </p:nvSpPr>
        <p:spPr>
          <a:xfrm>
            <a:off x="969564" y="5651361"/>
            <a:ext cx="4080671" cy="925512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defRPr/>
            </a:pPr>
            <a:r>
              <a:rPr lang="ar-JO" sz="2400" b="1" dirty="0">
                <a:solidFill>
                  <a:schemeClr val="tx1"/>
                </a:solidFill>
                <a:cs typeface="+mj-cs"/>
              </a:rPr>
              <a:t>النتيجة </a:t>
            </a:r>
            <a:r>
              <a:rPr lang="en-US" sz="2400" b="1" dirty="0">
                <a:solidFill>
                  <a:schemeClr val="tx1"/>
                </a:solidFill>
                <a:cs typeface="+mj-cs"/>
              </a:rPr>
              <a:t>+</a:t>
            </a:r>
            <a:r>
              <a:rPr lang="ar-JO" sz="2400" b="1" dirty="0">
                <a:solidFill>
                  <a:schemeClr val="tx1"/>
                </a:solidFill>
                <a:cs typeface="+mj-cs"/>
              </a:rPr>
              <a:t> الخطأ المنهجي </a:t>
            </a:r>
          </a:p>
          <a:p>
            <a:pPr algn="ctr" rtl="1">
              <a:defRPr/>
            </a:pPr>
            <a:r>
              <a:rPr lang="ar-JO" sz="2400" b="1" dirty="0">
                <a:solidFill>
                  <a:schemeClr val="tx1"/>
                </a:solidFill>
                <a:cs typeface="+mj-cs"/>
              </a:rPr>
              <a:t>أو </a:t>
            </a:r>
          </a:p>
          <a:p>
            <a:pPr algn="ctr" rtl="1">
              <a:defRPr/>
            </a:pPr>
            <a:r>
              <a:rPr lang="ar-JO" sz="2400" b="1" dirty="0">
                <a:solidFill>
                  <a:schemeClr val="tx1"/>
                </a:solidFill>
                <a:cs typeface="+mj-cs"/>
              </a:rPr>
              <a:t>النتيجة - الخطأ المنهجي  </a:t>
            </a:r>
            <a:endParaRPr lang="en-US" sz="2400" b="1" dirty="0">
              <a:solidFill>
                <a:schemeClr val="tx1"/>
              </a:solidFill>
              <a:cs typeface="+mj-c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4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45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45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245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45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45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sl00153_[1]">
            <a:extLst>
              <a:ext uri="{FF2B5EF4-FFF2-40B4-BE49-F238E27FC236}">
                <a16:creationId xmlns:a16="http://schemas.microsoft.com/office/drawing/2014/main" id="{2D7B2691-A757-88BC-2C54-4D3EC66D3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003550" y="1092201"/>
            <a:ext cx="1430338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7" name="Picture 3" descr="sl00153_[1]">
            <a:extLst>
              <a:ext uri="{FF2B5EF4-FFF2-40B4-BE49-F238E27FC236}">
                <a16:creationId xmlns:a16="http://schemas.microsoft.com/office/drawing/2014/main" id="{4941A87F-9CDC-23E9-721C-49A474C150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48188" y="1092201"/>
            <a:ext cx="1428750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8" name="Picture 4" descr="sl00153_[1]">
            <a:extLst>
              <a:ext uri="{FF2B5EF4-FFF2-40B4-BE49-F238E27FC236}">
                <a16:creationId xmlns:a16="http://schemas.microsoft.com/office/drawing/2014/main" id="{62143C09-094B-D2EB-D117-2E9C197040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102350" y="1092201"/>
            <a:ext cx="1430338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5" descr="sl00153_[1]">
            <a:extLst>
              <a:ext uri="{FF2B5EF4-FFF2-40B4-BE49-F238E27FC236}">
                <a16:creationId xmlns:a16="http://schemas.microsoft.com/office/drawing/2014/main" id="{70AEE785-F32F-D3C4-1A9B-B4FE3FA344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66039" y="965200"/>
            <a:ext cx="1430337" cy="158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6" descr="sl00372_[1]">
            <a:extLst>
              <a:ext uri="{FF2B5EF4-FFF2-40B4-BE49-F238E27FC236}">
                <a16:creationId xmlns:a16="http://schemas.microsoft.com/office/drawing/2014/main" id="{1CA46357-5749-1ABD-DE36-A881F7E30B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279078">
            <a:off x="2900363" y="779463"/>
            <a:ext cx="455613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7" descr="sl00372_[1]">
            <a:extLst>
              <a:ext uri="{FF2B5EF4-FFF2-40B4-BE49-F238E27FC236}">
                <a16:creationId xmlns:a16="http://schemas.microsoft.com/office/drawing/2014/main" id="{797FFAE8-32BF-1663-79B2-99C6C0B4E5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548689">
            <a:off x="2900363" y="893763"/>
            <a:ext cx="455613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8" descr="sl00372_[1]">
            <a:extLst>
              <a:ext uri="{FF2B5EF4-FFF2-40B4-BE49-F238E27FC236}">
                <a16:creationId xmlns:a16="http://schemas.microsoft.com/office/drawing/2014/main" id="{E9159770-C40A-7FAB-6F8B-3C13278EC2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014663" y="665163"/>
            <a:ext cx="455613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9" descr="sl00372_[1]">
            <a:extLst>
              <a:ext uri="{FF2B5EF4-FFF2-40B4-BE49-F238E27FC236}">
                <a16:creationId xmlns:a16="http://schemas.microsoft.com/office/drawing/2014/main" id="{3E74DD0C-42D9-9A62-B43C-BC639B3D1C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548689">
            <a:off x="4379913" y="1574801"/>
            <a:ext cx="4572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10" descr="sl00372_[1]">
            <a:extLst>
              <a:ext uri="{FF2B5EF4-FFF2-40B4-BE49-F238E27FC236}">
                <a16:creationId xmlns:a16="http://schemas.microsoft.com/office/drawing/2014/main" id="{599BB643-7787-C8CF-D8A6-0600E60439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219624">
            <a:off x="4530726" y="1235076"/>
            <a:ext cx="455612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11" descr="sl00372_[1]">
            <a:extLst>
              <a:ext uri="{FF2B5EF4-FFF2-40B4-BE49-F238E27FC236}">
                <a16:creationId xmlns:a16="http://schemas.microsoft.com/office/drawing/2014/main" id="{1800C72A-99DC-6B8F-D242-273B0C7F95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836320" y="1234282"/>
            <a:ext cx="455612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Text Box 12">
            <a:extLst>
              <a:ext uri="{FF2B5EF4-FFF2-40B4-BE49-F238E27FC236}">
                <a16:creationId xmlns:a16="http://schemas.microsoft.com/office/drawing/2014/main" id="{6BC6B07A-10E0-7DB3-ECAB-8B46D0E7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214" y="3094038"/>
            <a:ext cx="1341437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1500" kern="0" dirty="0">
                <a:solidFill>
                  <a:srgbClr val="000000"/>
                </a:solidFill>
              </a:rPr>
              <a:t>precise, not accurate </a:t>
            </a:r>
          </a:p>
        </p:txBody>
      </p:sp>
      <p:sp>
        <p:nvSpPr>
          <p:cNvPr id="35" name="Text Box 13">
            <a:extLst>
              <a:ext uri="{FF2B5EF4-FFF2-40B4-BE49-F238E27FC236}">
                <a16:creationId xmlns:a16="http://schemas.microsoft.com/office/drawing/2014/main" id="{8D03CF48-CD50-57E3-1F58-95EA07DC8F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8189" y="3055938"/>
            <a:ext cx="1341437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1500" kern="0" dirty="0">
                <a:solidFill>
                  <a:srgbClr val="000000"/>
                </a:solidFill>
              </a:rPr>
              <a:t>accurate, not precise</a:t>
            </a:r>
          </a:p>
        </p:txBody>
      </p:sp>
      <p:sp>
        <p:nvSpPr>
          <p:cNvPr id="36" name="Text Box 14">
            <a:extLst>
              <a:ext uri="{FF2B5EF4-FFF2-40B4-BE49-F238E27FC236}">
                <a16:creationId xmlns:a16="http://schemas.microsoft.com/office/drawing/2014/main" id="{AAAE05F4-2C88-7E0A-F1C1-33C2FD294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8688" y="3049588"/>
            <a:ext cx="1566862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1500" kern="0" dirty="0">
                <a:solidFill>
                  <a:srgbClr val="000000"/>
                </a:solidFill>
              </a:rPr>
              <a:t>neither precise, nor accurate </a:t>
            </a:r>
          </a:p>
        </p:txBody>
      </p:sp>
      <p:pic>
        <p:nvPicPr>
          <p:cNvPr id="37" name="Picture 15" descr="sl00372_[1]">
            <a:extLst>
              <a:ext uri="{FF2B5EF4-FFF2-40B4-BE49-F238E27FC236}">
                <a16:creationId xmlns:a16="http://schemas.microsoft.com/office/drawing/2014/main" id="{57CBD4B1-E2A3-BF58-9C6D-7512BD35F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548689">
            <a:off x="5707063" y="1235075"/>
            <a:ext cx="455612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16" descr="sl00372_[1]">
            <a:extLst>
              <a:ext uri="{FF2B5EF4-FFF2-40B4-BE49-F238E27FC236}">
                <a16:creationId xmlns:a16="http://schemas.microsoft.com/office/drawing/2014/main" id="{4AD0B859-7DD4-56B0-6655-72FF2C8A7B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951147">
            <a:off x="6486526" y="893764"/>
            <a:ext cx="455613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17" descr="sl00372_[1]">
            <a:extLst>
              <a:ext uri="{FF2B5EF4-FFF2-40B4-BE49-F238E27FC236}">
                <a16:creationId xmlns:a16="http://schemas.microsoft.com/office/drawing/2014/main" id="{72465590-B7A2-72A9-BC2C-A724CC996E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860486">
            <a:off x="6632576" y="1574801"/>
            <a:ext cx="4572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Text Box 18">
            <a:extLst>
              <a:ext uri="{FF2B5EF4-FFF2-40B4-BE49-F238E27FC236}">
                <a16:creationId xmlns:a16="http://schemas.microsoft.com/office/drawing/2014/main" id="{B100842B-642D-98B0-78C8-1410F2AF78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250" y="2995613"/>
            <a:ext cx="1341438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1500" kern="0" dirty="0">
                <a:solidFill>
                  <a:srgbClr val="000000"/>
                </a:solidFill>
              </a:rPr>
              <a:t>both accurate and precise</a:t>
            </a:r>
          </a:p>
        </p:txBody>
      </p:sp>
      <p:pic>
        <p:nvPicPr>
          <p:cNvPr id="41" name="Picture 19" descr="sl00372_[1]">
            <a:extLst>
              <a:ext uri="{FF2B5EF4-FFF2-40B4-BE49-F238E27FC236}">
                <a16:creationId xmlns:a16="http://schemas.microsoft.com/office/drawing/2014/main" id="{6C16AC9F-FDF3-EA43-DF9F-87BC527C91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860486">
            <a:off x="7681913" y="1120775"/>
            <a:ext cx="455612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20" descr="sl00372_[1]">
            <a:extLst>
              <a:ext uri="{FF2B5EF4-FFF2-40B4-BE49-F238E27FC236}">
                <a16:creationId xmlns:a16="http://schemas.microsoft.com/office/drawing/2014/main" id="{8E36F004-6D82-D04F-A58E-714D340A17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642468">
            <a:off x="7739063" y="1235075"/>
            <a:ext cx="455612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21" descr="sl00372_[1]">
            <a:extLst>
              <a:ext uri="{FF2B5EF4-FFF2-40B4-BE49-F238E27FC236}">
                <a16:creationId xmlns:a16="http://schemas.microsoft.com/office/drawing/2014/main" id="{7DE03E8C-3C5B-2392-D3EB-AE624631B6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221860">
            <a:off x="7762082" y="1346995"/>
            <a:ext cx="457200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Text Box 79">
            <a:extLst>
              <a:ext uri="{FF2B5EF4-FFF2-40B4-BE49-F238E27FC236}">
                <a16:creationId xmlns:a16="http://schemas.microsoft.com/office/drawing/2014/main" id="{2998B38D-9C30-B29D-A157-F0E55EE999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4639" y="2252664"/>
            <a:ext cx="566737" cy="554037"/>
          </a:xfrm>
          <a:prstGeom prst="rect">
            <a:avLst/>
          </a:prstGeom>
          <a:solidFill>
            <a:srgbClr val="990000">
              <a:alpha val="27058"/>
            </a:srgbClr>
          </a:solidFill>
          <a:ln w="38100">
            <a:solidFill>
              <a:srgbClr val="990000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500" b="1" dirty="0">
                <a:solidFill>
                  <a:srgbClr val="990000"/>
                </a:solidFill>
              </a:rPr>
              <a:t>RE</a:t>
            </a:r>
            <a:r>
              <a:rPr lang="en-US" altLang="en-US" sz="1500" b="1" dirty="0">
                <a:solidFill>
                  <a:srgbClr val="990000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</a:t>
            </a:r>
            <a:r>
              <a:rPr lang="en-US" altLang="en-US" sz="1500" b="1" dirty="0">
                <a:solidFill>
                  <a:srgbClr val="990000"/>
                </a:solidFill>
                <a:sym typeface="Symbol" panose="05050102010706020507" pitchFamily="18" charset="2"/>
              </a:rPr>
              <a:t>SE</a:t>
            </a:r>
            <a:r>
              <a:rPr lang="en-US" altLang="en-US" sz="1500" b="1" dirty="0">
                <a:solidFill>
                  <a:srgbClr val="990000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</a:t>
            </a:r>
          </a:p>
        </p:txBody>
      </p:sp>
      <p:sp>
        <p:nvSpPr>
          <p:cNvPr id="47" name="Text Box 77">
            <a:extLst>
              <a:ext uri="{FF2B5EF4-FFF2-40B4-BE49-F238E27FC236}">
                <a16:creationId xmlns:a16="http://schemas.microsoft.com/office/drawing/2014/main" id="{2F5D026F-50FA-7D6D-D544-72A07FC728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7725" y="2260600"/>
            <a:ext cx="566738" cy="552450"/>
          </a:xfrm>
          <a:prstGeom prst="rect">
            <a:avLst/>
          </a:prstGeom>
          <a:solidFill>
            <a:srgbClr val="990000">
              <a:alpha val="27058"/>
            </a:srgbClr>
          </a:solidFill>
          <a:ln w="38100">
            <a:solidFill>
              <a:srgbClr val="990000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500" b="1" dirty="0">
                <a:solidFill>
                  <a:srgbClr val="990000"/>
                </a:solidFill>
              </a:rPr>
              <a:t>RE</a:t>
            </a:r>
            <a:r>
              <a:rPr lang="en-US" altLang="en-US" sz="1500" b="1" dirty="0">
                <a:solidFill>
                  <a:srgbClr val="990000"/>
                </a:solidFill>
                <a:sym typeface="Symbol" panose="05050102010706020507" pitchFamily="18" charset="2"/>
              </a:rPr>
              <a:t>SE</a:t>
            </a:r>
            <a:r>
              <a:rPr lang="en-US" altLang="en-US" sz="1500" b="1" dirty="0">
                <a:solidFill>
                  <a:srgbClr val="990000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</a:t>
            </a:r>
          </a:p>
        </p:txBody>
      </p:sp>
      <p:sp>
        <p:nvSpPr>
          <p:cNvPr id="48" name="Text Box 78">
            <a:extLst>
              <a:ext uri="{FF2B5EF4-FFF2-40B4-BE49-F238E27FC236}">
                <a16:creationId xmlns:a16="http://schemas.microsoft.com/office/drawing/2014/main" id="{AE8EB9EF-AF74-40A4-7D0F-89EF8ED38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3089" y="2271714"/>
            <a:ext cx="523875" cy="554037"/>
          </a:xfrm>
          <a:prstGeom prst="rect">
            <a:avLst/>
          </a:prstGeom>
          <a:solidFill>
            <a:srgbClr val="990000">
              <a:alpha val="27058"/>
            </a:srgbClr>
          </a:solidFill>
          <a:ln w="38100">
            <a:solidFill>
              <a:srgbClr val="990000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500" b="1" dirty="0">
                <a:solidFill>
                  <a:srgbClr val="990000"/>
                </a:solidFill>
              </a:rPr>
              <a:t>RE</a:t>
            </a:r>
            <a:r>
              <a:rPr lang="en-US" altLang="en-US" sz="1500" b="1" dirty="0">
                <a:solidFill>
                  <a:srgbClr val="990000"/>
                </a:solidFill>
                <a:sym typeface="Symbol" panose="05050102010706020507" pitchFamily="18" charset="2"/>
              </a:rPr>
              <a:t>SE</a:t>
            </a:r>
          </a:p>
        </p:txBody>
      </p:sp>
      <p:sp>
        <p:nvSpPr>
          <p:cNvPr id="49" name="Text Box 80">
            <a:extLst>
              <a:ext uri="{FF2B5EF4-FFF2-40B4-BE49-F238E27FC236}">
                <a16:creationId xmlns:a16="http://schemas.microsoft.com/office/drawing/2014/main" id="{06206058-FD4C-47FE-A100-ECC7A7276B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2688" y="2271714"/>
            <a:ext cx="550862" cy="554037"/>
          </a:xfrm>
          <a:prstGeom prst="rect">
            <a:avLst/>
          </a:prstGeom>
          <a:solidFill>
            <a:srgbClr val="990000">
              <a:alpha val="27058"/>
            </a:srgbClr>
          </a:solidFill>
          <a:ln w="38100">
            <a:solidFill>
              <a:srgbClr val="990000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500" b="1" dirty="0">
                <a:solidFill>
                  <a:srgbClr val="990000"/>
                </a:solidFill>
              </a:rPr>
              <a:t>RE</a:t>
            </a:r>
            <a:r>
              <a:rPr lang="en-US" altLang="en-US" sz="1500" b="1" dirty="0">
                <a:solidFill>
                  <a:srgbClr val="990000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</a:t>
            </a:r>
            <a:r>
              <a:rPr lang="en-US" altLang="en-US" sz="1500" b="1" dirty="0">
                <a:solidFill>
                  <a:srgbClr val="990000"/>
                </a:solidFill>
                <a:sym typeface="Symbol" panose="05050102010706020507" pitchFamily="18" charset="2"/>
              </a:rPr>
              <a:t>SE</a:t>
            </a:r>
          </a:p>
        </p:txBody>
      </p:sp>
      <p:sp>
        <p:nvSpPr>
          <p:cNvPr id="27" name="Rectangle 45">
            <a:extLst>
              <a:ext uri="{FF2B5EF4-FFF2-40B4-BE49-F238E27FC236}">
                <a16:creationId xmlns:a16="http://schemas.microsoft.com/office/drawing/2014/main" id="{124B3A3B-6CFC-38AF-589D-C3B0106336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8875" y="3779839"/>
            <a:ext cx="1905000" cy="32543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ar-SA" altLang="en-US" sz="1400" b="1" dirty="0">
                <a:ea typeface="Mudir MT"/>
                <a:cs typeface="+mj-cs"/>
              </a:rPr>
              <a:t>نوع الخطأ</a:t>
            </a:r>
            <a:endParaRPr lang="en-US" altLang="en-US" sz="1400" b="1" dirty="0">
              <a:ea typeface="Mudir MT"/>
              <a:cs typeface="+mj-cs"/>
            </a:endParaRPr>
          </a:p>
        </p:txBody>
      </p:sp>
      <p:sp>
        <p:nvSpPr>
          <p:cNvPr id="44" name="Rectangle 47">
            <a:extLst>
              <a:ext uri="{FF2B5EF4-FFF2-40B4-BE49-F238E27FC236}">
                <a16:creationId xmlns:a16="http://schemas.microsoft.com/office/drawing/2014/main" id="{E2373A5F-F9AF-C11C-AD66-D6F06E1B6B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5289" y="3779839"/>
            <a:ext cx="1785937" cy="32543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defRPr/>
            </a:pPr>
            <a:r>
              <a:rPr lang="ar-JO" altLang="en-US" sz="1400" b="1" dirty="0">
                <a:ea typeface="Mudir MT"/>
                <a:cs typeface="+mj-cs"/>
              </a:rPr>
              <a:t>منهجي </a:t>
            </a:r>
            <a:r>
              <a:rPr lang="ar-SY" altLang="en-US" sz="1400" b="1" dirty="0">
                <a:ea typeface="Mudir MT"/>
                <a:cs typeface="+mj-cs"/>
              </a:rPr>
              <a:t> </a:t>
            </a:r>
            <a:r>
              <a:rPr lang="en-US" altLang="en-US" sz="1400" b="1" dirty="0">
                <a:ea typeface="Mudir MT"/>
                <a:cs typeface="+mj-cs"/>
              </a:rPr>
              <a:t>Systematic</a:t>
            </a:r>
          </a:p>
        </p:txBody>
      </p:sp>
      <p:sp>
        <p:nvSpPr>
          <p:cNvPr id="45" name="Rectangle 48">
            <a:extLst>
              <a:ext uri="{FF2B5EF4-FFF2-40B4-BE49-F238E27FC236}">
                <a16:creationId xmlns:a16="http://schemas.microsoft.com/office/drawing/2014/main" id="{D7397895-0F8E-10B6-739A-A039922514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5126" y="3770314"/>
            <a:ext cx="2193925" cy="3571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defRPr/>
            </a:pPr>
            <a:r>
              <a:rPr lang="ar-SY" altLang="en-US" sz="1400" b="1" dirty="0">
                <a:ea typeface="Mudir MT"/>
                <a:cs typeface="+mj-cs"/>
              </a:rPr>
              <a:t>عشوائي </a:t>
            </a:r>
            <a:r>
              <a:rPr lang="en-US" altLang="en-US" sz="1400" b="1" dirty="0">
                <a:ea typeface="Mudir MT"/>
                <a:cs typeface="+mj-cs"/>
              </a:rPr>
              <a:t>Random</a:t>
            </a:r>
          </a:p>
        </p:txBody>
      </p:sp>
      <p:sp>
        <p:nvSpPr>
          <p:cNvPr id="50" name="Rectangle 58">
            <a:extLst>
              <a:ext uri="{FF2B5EF4-FFF2-40B4-BE49-F238E27FC236}">
                <a16:creationId xmlns:a16="http://schemas.microsoft.com/office/drawing/2014/main" id="{527631CA-FB68-007C-AAB8-EEDD6A937C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2688" y="4283076"/>
            <a:ext cx="1905000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ar-SY" altLang="en-US" sz="1400" b="1" dirty="0">
                <a:ea typeface="Mudir MT"/>
                <a:cs typeface="+mj-cs"/>
              </a:rPr>
              <a:t>معنى الخطأ</a:t>
            </a:r>
            <a:endParaRPr lang="en-US" altLang="en-US" sz="1400" b="1" dirty="0">
              <a:ea typeface="Mudir MT"/>
              <a:cs typeface="+mj-cs"/>
            </a:endParaRPr>
          </a:p>
        </p:txBody>
      </p:sp>
      <p:sp>
        <p:nvSpPr>
          <p:cNvPr id="51" name="Rectangle 60">
            <a:extLst>
              <a:ext uri="{FF2B5EF4-FFF2-40B4-BE49-F238E27FC236}">
                <a16:creationId xmlns:a16="http://schemas.microsoft.com/office/drawing/2014/main" id="{2D8286DA-B6D3-4CB9-9551-050292216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2438" y="4243389"/>
            <a:ext cx="2133600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ar-SA" altLang="en-US" sz="1400" b="1" dirty="0">
                <a:ea typeface="Mudir MT"/>
                <a:cs typeface="+mj-cs"/>
              </a:rPr>
              <a:t>عدم </a:t>
            </a:r>
            <a:r>
              <a:rPr lang="ar-SA" altLang="en-US" sz="1400" b="1" dirty="0">
                <a:solidFill>
                  <a:srgbClr val="0B45FF"/>
                </a:solidFill>
                <a:ea typeface="Mudir MT"/>
                <a:cs typeface="+mj-cs"/>
              </a:rPr>
              <a:t>صحة</a:t>
            </a:r>
            <a:r>
              <a:rPr lang="ar-SA" altLang="en-US" sz="1400" b="1" dirty="0">
                <a:solidFill>
                  <a:srgbClr val="0000FF"/>
                </a:solidFill>
                <a:ea typeface="Mudir MT"/>
                <a:cs typeface="+mj-cs"/>
              </a:rPr>
              <a:t> </a:t>
            </a:r>
            <a:r>
              <a:rPr lang="ar-SA" altLang="en-US" sz="1400" b="1" dirty="0">
                <a:ea typeface="Mudir MT"/>
                <a:cs typeface="+mj-cs"/>
              </a:rPr>
              <a:t>البيان الإحصائي</a:t>
            </a:r>
            <a:endParaRPr lang="en-US" altLang="en-US" sz="1400" b="1" dirty="0">
              <a:ea typeface="Mudir MT"/>
              <a:cs typeface="+mj-cs"/>
            </a:endParaRPr>
          </a:p>
        </p:txBody>
      </p:sp>
      <p:sp>
        <p:nvSpPr>
          <p:cNvPr id="52" name="Rectangle 61">
            <a:extLst>
              <a:ext uri="{FF2B5EF4-FFF2-40B4-BE49-F238E27FC236}">
                <a16:creationId xmlns:a16="http://schemas.microsoft.com/office/drawing/2014/main" id="{FEB8891A-3188-D806-F15B-335AFEC6F2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4283076"/>
            <a:ext cx="2743200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ar-SA" altLang="en-US" sz="1400" b="1" dirty="0">
                <a:ea typeface="Mudir MT"/>
                <a:cs typeface="+mj-cs"/>
              </a:rPr>
              <a:t>عدم </a:t>
            </a:r>
            <a:r>
              <a:rPr lang="ar-SA" altLang="en-US" sz="1400" b="1" dirty="0">
                <a:solidFill>
                  <a:srgbClr val="0B45FF"/>
                </a:solidFill>
                <a:ea typeface="Mudir MT"/>
                <a:cs typeface="+mj-cs"/>
              </a:rPr>
              <a:t>دقة</a:t>
            </a:r>
            <a:r>
              <a:rPr lang="ar-SA" altLang="en-US" sz="1400" b="1" dirty="0">
                <a:solidFill>
                  <a:srgbClr val="0000FF"/>
                </a:solidFill>
                <a:ea typeface="Mudir MT"/>
                <a:cs typeface="+mj-cs"/>
              </a:rPr>
              <a:t> </a:t>
            </a:r>
            <a:r>
              <a:rPr lang="ar-SA" altLang="en-US" sz="1400" b="1" dirty="0">
                <a:ea typeface="Mudir MT"/>
                <a:cs typeface="+mj-cs"/>
              </a:rPr>
              <a:t>البيان الإحصائي</a:t>
            </a:r>
            <a:endParaRPr lang="en-US" altLang="en-US" sz="1400" b="1" dirty="0">
              <a:ea typeface="Mudir MT"/>
              <a:cs typeface="+mj-cs"/>
            </a:endParaRPr>
          </a:p>
        </p:txBody>
      </p:sp>
      <p:sp>
        <p:nvSpPr>
          <p:cNvPr id="53" name="Rectangle 70">
            <a:extLst>
              <a:ext uri="{FF2B5EF4-FFF2-40B4-BE49-F238E27FC236}">
                <a16:creationId xmlns:a16="http://schemas.microsoft.com/office/drawing/2014/main" id="{D934385D-C6DA-7D52-669B-8A0C8E4D34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8238" y="4824414"/>
            <a:ext cx="1905000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ar-SA" altLang="en-US" sz="1400" b="1">
                <a:ea typeface="Mudir MT"/>
                <a:cs typeface="+mj-cs"/>
              </a:rPr>
              <a:t>مؤشر الخطأ</a:t>
            </a:r>
            <a:endParaRPr lang="en-US" altLang="en-US" sz="1400" b="1" dirty="0">
              <a:ea typeface="Mudir MT"/>
              <a:cs typeface="+mj-cs"/>
            </a:endParaRPr>
          </a:p>
        </p:txBody>
      </p:sp>
      <p:sp>
        <p:nvSpPr>
          <p:cNvPr id="54" name="Rectangle 72">
            <a:extLst>
              <a:ext uri="{FF2B5EF4-FFF2-40B4-BE49-F238E27FC236}">
                <a16:creationId xmlns:a16="http://schemas.microsoft.com/office/drawing/2014/main" id="{BAB35670-4B8A-76C9-4415-6CC6E4D1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0" y="4776789"/>
            <a:ext cx="2133600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ar-SA" altLang="en-US" sz="1400" b="1">
                <a:ea typeface="Mudir MT"/>
                <a:cs typeface="+mj-cs"/>
              </a:rPr>
              <a:t>انحياز البيان الإحصائي</a:t>
            </a:r>
            <a:endParaRPr lang="en-US" altLang="en-US" sz="1400" b="1" dirty="0">
              <a:ea typeface="Mudir MT"/>
              <a:cs typeface="+mj-cs"/>
            </a:endParaRPr>
          </a:p>
        </p:txBody>
      </p:sp>
      <p:sp>
        <p:nvSpPr>
          <p:cNvPr id="55" name="Rectangle 73">
            <a:extLst>
              <a:ext uri="{FF2B5EF4-FFF2-40B4-BE49-F238E27FC236}">
                <a16:creationId xmlns:a16="http://schemas.microsoft.com/office/drawing/2014/main" id="{580A7ED0-5A62-03D5-E636-1E4D2DFEF1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8288" y="4733926"/>
            <a:ext cx="2667000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ar-SA" altLang="en-US" sz="1400" b="1" dirty="0">
                <a:ea typeface="Mudir MT"/>
                <a:cs typeface="+mj-cs"/>
              </a:rPr>
              <a:t>تشتت البيان الإحصائي</a:t>
            </a:r>
            <a:endParaRPr lang="en-US" altLang="en-US" sz="1400" b="1" dirty="0">
              <a:ea typeface="Mudir MT"/>
              <a:cs typeface="+mj-cs"/>
            </a:endParaRPr>
          </a:p>
        </p:txBody>
      </p:sp>
      <p:sp>
        <p:nvSpPr>
          <p:cNvPr id="56" name="Rectangle 82">
            <a:extLst>
              <a:ext uri="{FF2B5EF4-FFF2-40B4-BE49-F238E27FC236}">
                <a16:creationId xmlns:a16="http://schemas.microsoft.com/office/drawing/2014/main" id="{07AFDD46-6895-6D5E-3C3C-DC6F11FD10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8875" y="5222876"/>
            <a:ext cx="1905000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ar-SA" altLang="en-US" sz="1400" b="1" dirty="0">
                <a:ea typeface="Mudir MT"/>
                <a:cs typeface="+mj-cs"/>
              </a:rPr>
              <a:t>مسبب الخطأ</a:t>
            </a:r>
            <a:endParaRPr lang="en-US" altLang="en-US" sz="1400" b="1" dirty="0">
              <a:ea typeface="Mudir MT"/>
              <a:cs typeface="+mj-cs"/>
            </a:endParaRPr>
          </a:p>
        </p:txBody>
      </p:sp>
      <p:sp>
        <p:nvSpPr>
          <p:cNvPr id="57" name="Rectangle 84">
            <a:extLst>
              <a:ext uri="{FF2B5EF4-FFF2-40B4-BE49-F238E27FC236}">
                <a16:creationId xmlns:a16="http://schemas.microsoft.com/office/drawing/2014/main" id="{E8A3BDC4-6EB0-A279-38F2-33933B6E03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1475" y="5268914"/>
            <a:ext cx="2133600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ar-SA" altLang="en-US" sz="1400" b="1" dirty="0">
                <a:ea typeface="Mudir MT"/>
                <a:cs typeface="+mj-cs"/>
              </a:rPr>
              <a:t>تجهيزات وأدوات</a:t>
            </a:r>
            <a:endParaRPr lang="en-US" altLang="en-US" sz="1400" b="1" dirty="0">
              <a:ea typeface="Mudir MT"/>
              <a:cs typeface="+mj-cs"/>
            </a:endParaRPr>
          </a:p>
        </p:txBody>
      </p:sp>
      <p:sp>
        <p:nvSpPr>
          <p:cNvPr id="58" name="Rectangle 85">
            <a:extLst>
              <a:ext uri="{FF2B5EF4-FFF2-40B4-BE49-F238E27FC236}">
                <a16:creationId xmlns:a16="http://schemas.microsoft.com/office/drawing/2014/main" id="{E9212187-2B55-0925-3E8E-892D7A29D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8925" y="5214939"/>
            <a:ext cx="2743200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ar-SA" altLang="en-US" sz="1400" b="1" dirty="0">
                <a:ea typeface="Mudir MT"/>
                <a:cs typeface="+mj-cs"/>
              </a:rPr>
              <a:t>طرائق غير عيارية</a:t>
            </a:r>
            <a:endParaRPr lang="en-US" altLang="en-US" sz="1400" b="1" dirty="0">
              <a:ea typeface="Mudir MT"/>
              <a:cs typeface="+mj-cs"/>
            </a:endParaRPr>
          </a:p>
        </p:txBody>
      </p:sp>
      <p:sp>
        <p:nvSpPr>
          <p:cNvPr id="59" name="Rectangle 107">
            <a:extLst>
              <a:ext uri="{FF2B5EF4-FFF2-40B4-BE49-F238E27FC236}">
                <a16:creationId xmlns:a16="http://schemas.microsoft.com/office/drawing/2014/main" id="{4F5ADB7F-EB32-955E-8A87-8997DFAA22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2688" y="5607050"/>
            <a:ext cx="1905000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ar-SA" altLang="en-US" sz="1400" b="1" dirty="0">
                <a:ea typeface="Mudir MT"/>
                <a:cs typeface="+mj-cs"/>
              </a:rPr>
              <a:t>تقليل الخطأ</a:t>
            </a:r>
            <a:endParaRPr lang="en-US" altLang="en-US" sz="1400" b="1" dirty="0">
              <a:ea typeface="Mudir MT"/>
              <a:cs typeface="+mj-cs"/>
            </a:endParaRPr>
          </a:p>
        </p:txBody>
      </p:sp>
      <p:sp>
        <p:nvSpPr>
          <p:cNvPr id="60" name="Rectangle 109">
            <a:extLst>
              <a:ext uri="{FF2B5EF4-FFF2-40B4-BE49-F238E27FC236}">
                <a16:creationId xmlns:a16="http://schemas.microsoft.com/office/drawing/2014/main" id="{E7D9F7A0-BF86-0E37-158F-FFB6C2A848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9238" y="5589589"/>
            <a:ext cx="2133600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ar-SY" altLang="en-US" sz="1400" b="1">
                <a:ea typeface="Mudir MT"/>
                <a:cs typeface="+mj-cs"/>
              </a:rPr>
              <a:t>معايرة الأجهزة </a:t>
            </a:r>
            <a:endParaRPr lang="en-US" altLang="en-US" sz="1400" b="1" dirty="0">
              <a:ea typeface="Mudir MT"/>
              <a:cs typeface="+mj-cs"/>
            </a:endParaRPr>
          </a:p>
        </p:txBody>
      </p:sp>
      <p:sp>
        <p:nvSpPr>
          <p:cNvPr id="61" name="Rectangle 110">
            <a:extLst>
              <a:ext uri="{FF2B5EF4-FFF2-40B4-BE49-F238E27FC236}">
                <a16:creationId xmlns:a16="http://schemas.microsoft.com/office/drawing/2014/main" id="{6D2FE777-FB8C-4562-03CB-9C3084EEED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9413" y="5575300"/>
            <a:ext cx="2743200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ar-SY" altLang="en-US" sz="1400" b="1" dirty="0">
                <a:ea typeface="Mudir MT"/>
                <a:cs typeface="+mj-cs"/>
              </a:rPr>
              <a:t>معايرة دورية للطرائق</a:t>
            </a:r>
            <a:endParaRPr lang="en-US" altLang="en-US" sz="1400" b="1" dirty="0">
              <a:ea typeface="Mudir MT"/>
              <a:cs typeface="+mj-cs"/>
            </a:endParaRPr>
          </a:p>
        </p:txBody>
      </p:sp>
      <p:sp>
        <p:nvSpPr>
          <p:cNvPr id="62" name="Rectangle 111">
            <a:extLst>
              <a:ext uri="{FF2B5EF4-FFF2-40B4-BE49-F238E27FC236}">
                <a16:creationId xmlns:a16="http://schemas.microsoft.com/office/drawing/2014/main" id="{E96E7F11-918A-269E-20D3-12F49E6774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4438" y="6003926"/>
            <a:ext cx="1905000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ar-SA" altLang="en-US" sz="1400" b="1" dirty="0">
                <a:ea typeface="Mudir MT"/>
                <a:cs typeface="+mj-cs"/>
              </a:rPr>
              <a:t>أمثلة عن الخطأ</a:t>
            </a:r>
            <a:endParaRPr lang="en-US" altLang="en-US" sz="1400" b="1" dirty="0">
              <a:ea typeface="Mudir MT"/>
              <a:cs typeface="+mj-cs"/>
            </a:endParaRPr>
          </a:p>
        </p:txBody>
      </p:sp>
      <p:sp>
        <p:nvSpPr>
          <p:cNvPr id="63" name="Rectangle 113">
            <a:extLst>
              <a:ext uri="{FF2B5EF4-FFF2-40B4-BE49-F238E27FC236}">
                <a16:creationId xmlns:a16="http://schemas.microsoft.com/office/drawing/2014/main" id="{09E9AF7A-D17D-AEA7-6724-5A3774B126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1351" y="5953125"/>
            <a:ext cx="3370263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ar-SA" altLang="en-US" sz="1400" b="1" dirty="0">
                <a:ea typeface="Mudir MT"/>
                <a:cs typeface="+mj-cs"/>
              </a:rPr>
              <a:t>تقلبات الظروف التشغيلية من حرارة أو ضغط ...</a:t>
            </a:r>
            <a:endParaRPr lang="en-US" altLang="en-US" sz="1400" b="1" dirty="0">
              <a:ea typeface="Mudir MT"/>
              <a:cs typeface="+mj-cs"/>
            </a:endParaRPr>
          </a:p>
        </p:txBody>
      </p:sp>
      <p:sp>
        <p:nvSpPr>
          <p:cNvPr id="64" name="Rectangle 114">
            <a:extLst>
              <a:ext uri="{FF2B5EF4-FFF2-40B4-BE49-F238E27FC236}">
                <a16:creationId xmlns:a16="http://schemas.microsoft.com/office/drawing/2014/main" id="{404B8B3C-89A8-AA75-DE58-2F00298046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9050" y="6013451"/>
            <a:ext cx="2743200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ar-SY" altLang="en-US" sz="1400" b="1">
                <a:ea typeface="Mudir MT"/>
                <a:cs typeface="+mj-cs"/>
              </a:rPr>
              <a:t>لا</a:t>
            </a:r>
            <a:r>
              <a:rPr lang="ar-SA" altLang="en-US" sz="1400" b="1">
                <a:ea typeface="Mudir MT"/>
                <a:cs typeface="+mj-cs"/>
              </a:rPr>
              <a:t> يتم تصفير الميزان</a:t>
            </a:r>
            <a:endParaRPr lang="en-US" altLang="en-US" sz="1400" b="1" dirty="0">
              <a:ea typeface="Mudir MT"/>
              <a:cs typeface="+mj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EE88B1B-86AB-E48C-26C4-7798ECB79A7D}"/>
              </a:ext>
            </a:extLst>
          </p:cNvPr>
          <p:cNvSpPr/>
          <p:nvPr/>
        </p:nvSpPr>
        <p:spPr>
          <a:xfrm>
            <a:off x="4619627" y="286545"/>
            <a:ext cx="3097704" cy="5238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 rtl="1">
              <a:lnSpc>
                <a:spcPct val="90000"/>
              </a:lnSpc>
              <a:spcBef>
                <a:spcPct val="0"/>
              </a:spcBef>
            </a:pPr>
            <a:r>
              <a:rPr lang="ar-JO" altLang="en-US" sz="4400" b="1" dirty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مصادر الخطأ</a:t>
            </a:r>
            <a:endParaRPr lang="en-US" sz="4400" b="1" dirty="0">
              <a:solidFill>
                <a:schemeClr val="accent6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F77F72-79D3-AECE-BE39-937740523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56F991F-CA4D-48DA-A358-5C627F3564CF}" type="slidenum">
              <a:rPr lang="en-US" altLang="en-US">
                <a:solidFill>
                  <a:srgbClr val="898989"/>
                </a:solidFill>
              </a:rPr>
              <a:pPr/>
              <a:t>13</a:t>
            </a:fld>
            <a:endParaRPr lang="en-US" altLang="en-US" dirty="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5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7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40" grpId="0"/>
      <p:bldP spid="46" grpId="0" animBg="1"/>
      <p:bldP spid="47" grpId="0" animBg="1"/>
      <p:bldP spid="48" grpId="0" animBg="1"/>
      <p:bldP spid="49" grpId="0" animBg="1"/>
      <p:bldP spid="27" grpId="0" animBg="1" autoUpdateAnimBg="0"/>
      <p:bldP spid="44" grpId="0" animBg="1" autoUpdateAnimBg="0"/>
      <p:bldP spid="45" grpId="0" animBg="1" autoUpdateAnimBg="0"/>
      <p:bldP spid="50" grpId="0" autoUpdateAnimBg="0"/>
      <p:bldP spid="51" grpId="0" autoUpdateAnimBg="0"/>
      <p:bldP spid="52" grpId="0" autoUpdateAnimBg="0"/>
      <p:bldP spid="53" grpId="0" autoUpdateAnimBg="0"/>
      <p:bldP spid="54" grpId="0" autoUpdateAnimBg="0"/>
      <p:bldP spid="55" grpId="0" autoUpdateAnimBg="0"/>
      <p:bldP spid="56" grpId="0" autoUpdateAnimBg="0"/>
      <p:bldP spid="57" grpId="0" autoUpdateAnimBg="0"/>
      <p:bldP spid="58" grpId="0" autoUpdateAnimBg="0"/>
      <p:bldP spid="59" grpId="0" autoUpdateAnimBg="0"/>
      <p:bldP spid="60" grpId="0" autoUpdateAnimBg="0"/>
      <p:bldP spid="61" grpId="0" autoUpdateAnimBg="0"/>
      <p:bldP spid="62" grpId="0" autoUpdateAnimBg="0"/>
      <p:bldP spid="63" grpId="0" autoUpdateAnimBg="0"/>
      <p:bldP spid="64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EA1C49B7-21DC-727C-35C2-F4A8E8CF5B68}"/>
              </a:ext>
            </a:extLst>
          </p:cNvPr>
          <p:cNvGrpSpPr>
            <a:grpSpLocks/>
          </p:cNvGrpSpPr>
          <p:nvPr/>
        </p:nvGrpSpPr>
        <p:grpSpPr bwMode="auto">
          <a:xfrm>
            <a:off x="427346" y="3109987"/>
            <a:ext cx="6019800" cy="1985851"/>
            <a:chOff x="1066800" y="1817918"/>
            <a:chExt cx="3783574" cy="140347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A241257-ED55-8DCB-E108-162CFFE42071}"/>
                </a:ext>
              </a:extLst>
            </p:cNvPr>
            <p:cNvSpPr/>
            <p:nvPr/>
          </p:nvSpPr>
          <p:spPr>
            <a:xfrm>
              <a:off x="2972349" y="1839091"/>
              <a:ext cx="868242" cy="28277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uncertainty</a:t>
              </a:r>
              <a:endParaRPr lang="en-US" sz="2000" dirty="0">
                <a:solidFill>
                  <a:srgbClr val="4D5B6B"/>
                </a:solidFill>
              </a:endParaRP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2517F0D1-A45C-E29F-E960-0289BCCD6B12}"/>
                </a:ext>
              </a:extLst>
            </p:cNvPr>
            <p:cNvCxnSpPr/>
            <p:nvPr/>
          </p:nvCxnSpPr>
          <p:spPr>
            <a:xfrm>
              <a:off x="1066800" y="2323952"/>
              <a:ext cx="3783574" cy="0"/>
            </a:xfrm>
            <a:prstGeom prst="line">
              <a:avLst/>
            </a:prstGeom>
            <a:ln w="19050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E4D6D4CB-69CF-BA67-20A8-D2830E1F95A8}"/>
                </a:ext>
              </a:extLst>
            </p:cNvPr>
            <p:cNvSpPr/>
            <p:nvPr/>
          </p:nvSpPr>
          <p:spPr>
            <a:xfrm>
              <a:off x="2866485" y="2232907"/>
              <a:ext cx="184204" cy="182087"/>
            </a:xfrm>
            <a:prstGeom prst="ellipse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 dirty="0">
                <a:solidFill>
                  <a:srgbClr val="FFFFFF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977AEC5-59AF-4BE2-D1E2-B9E5482A152B}"/>
                </a:ext>
              </a:extLst>
            </p:cNvPr>
            <p:cNvSpPr/>
            <p:nvPr/>
          </p:nvSpPr>
          <p:spPr>
            <a:xfrm>
              <a:off x="2438795" y="2427698"/>
              <a:ext cx="1306360" cy="20827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>
                <a:lnSpc>
                  <a:spcPts val="1350"/>
                </a:lnSpc>
                <a:defRPr/>
              </a:pPr>
              <a:r>
                <a:rPr lang="en-US" sz="20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Best estimate</a:t>
              </a:r>
              <a:endParaRPr lang="en-US" sz="2000" dirty="0">
                <a:solidFill>
                  <a:srgbClr val="006600"/>
                </a:solidFill>
              </a:endParaRPr>
            </a:p>
          </p:txBody>
        </p:sp>
        <p:sp>
          <p:nvSpPr>
            <p:cNvPr id="10" name="Right Brace 9">
              <a:extLst>
                <a:ext uri="{FF2B5EF4-FFF2-40B4-BE49-F238E27FC236}">
                  <a16:creationId xmlns:a16="http://schemas.microsoft.com/office/drawing/2014/main" id="{F496EF18-DBC3-2BFF-B8CD-641F7A135C8B}"/>
                </a:ext>
              </a:extLst>
            </p:cNvPr>
            <p:cNvSpPr/>
            <p:nvPr/>
          </p:nvSpPr>
          <p:spPr>
            <a:xfrm rot="16200000" flipV="1">
              <a:off x="3501668" y="1614663"/>
              <a:ext cx="103747" cy="1132742"/>
            </a:xfrm>
            <a:prstGeom prst="rightBrace">
              <a:avLst/>
            </a:prstGeom>
            <a:ln>
              <a:solidFill>
                <a:srgbClr val="CC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 dirty="0">
                <a:solidFill>
                  <a:srgbClr val="4D5B6B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454DF20-AD9D-C922-3B9E-13D4D03A8CA4}"/>
                </a:ext>
              </a:extLst>
            </p:cNvPr>
            <p:cNvSpPr/>
            <p:nvPr/>
          </p:nvSpPr>
          <p:spPr>
            <a:xfrm>
              <a:off x="1727390" y="1817918"/>
              <a:ext cx="868242" cy="28277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uncertainty</a:t>
              </a:r>
              <a:endParaRPr lang="en-US" sz="2000" dirty="0">
                <a:solidFill>
                  <a:srgbClr val="4D5B6B"/>
                </a:solidFill>
              </a:endParaRPr>
            </a:p>
          </p:txBody>
        </p:sp>
        <p:sp>
          <p:nvSpPr>
            <p:cNvPr id="12" name="Right Brace 11">
              <a:extLst>
                <a:ext uri="{FF2B5EF4-FFF2-40B4-BE49-F238E27FC236}">
                  <a16:creationId xmlns:a16="http://schemas.microsoft.com/office/drawing/2014/main" id="{994CB4B1-E57F-514C-DE28-C3717A6E0EFC}"/>
                </a:ext>
              </a:extLst>
            </p:cNvPr>
            <p:cNvSpPr/>
            <p:nvPr/>
          </p:nvSpPr>
          <p:spPr>
            <a:xfrm rot="16200000" flipV="1">
              <a:off x="2340341" y="1605135"/>
              <a:ext cx="103747" cy="1134860"/>
            </a:xfrm>
            <a:prstGeom prst="rightBrace">
              <a:avLst/>
            </a:prstGeom>
            <a:ln>
              <a:solidFill>
                <a:srgbClr val="CC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 dirty="0">
                <a:solidFill>
                  <a:srgbClr val="4D5B6B"/>
                </a:solidFill>
              </a:endParaRP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3EC42C03-F3C8-88BB-12CE-CDD5EA430D5B}"/>
                </a:ext>
              </a:extLst>
            </p:cNvPr>
            <p:cNvCxnSpPr/>
            <p:nvPr/>
          </p:nvCxnSpPr>
          <p:spPr>
            <a:xfrm>
              <a:off x="1824785" y="2298544"/>
              <a:ext cx="0" cy="823626"/>
            </a:xfrm>
            <a:prstGeom prst="straightConnector1">
              <a:avLst/>
            </a:prstGeom>
            <a:ln>
              <a:solidFill>
                <a:srgbClr val="CC0000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3A294701-61EF-73B1-A590-872666449CB4}"/>
                </a:ext>
              </a:extLst>
            </p:cNvPr>
            <p:cNvCxnSpPr/>
            <p:nvPr/>
          </p:nvCxnSpPr>
          <p:spPr>
            <a:xfrm>
              <a:off x="3713396" y="3122170"/>
              <a:ext cx="406517" cy="0"/>
            </a:xfrm>
            <a:prstGeom prst="straightConnector1">
              <a:avLst/>
            </a:prstGeom>
            <a:ln>
              <a:solidFill>
                <a:srgbClr val="CC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33C4A01-3DDB-F8BF-D268-4EB2B5476656}"/>
                </a:ext>
              </a:extLst>
            </p:cNvPr>
            <p:cNvSpPr/>
            <p:nvPr/>
          </p:nvSpPr>
          <p:spPr>
            <a:xfrm>
              <a:off x="2513963" y="2938621"/>
              <a:ext cx="1042382" cy="28277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Measurement</a:t>
              </a:r>
              <a:endParaRPr lang="en-US" sz="2000" dirty="0">
                <a:solidFill>
                  <a:srgbClr val="006600"/>
                </a:solidFill>
              </a:endParaRPr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32AC71B9-770B-DA1A-13AE-C2C8ADF48EFA}"/>
                </a:ext>
              </a:extLst>
            </p:cNvPr>
            <p:cNvCxnSpPr/>
            <p:nvPr/>
          </p:nvCxnSpPr>
          <p:spPr>
            <a:xfrm flipH="1">
              <a:off x="1824785" y="3134874"/>
              <a:ext cx="408635" cy="0"/>
            </a:xfrm>
            <a:prstGeom prst="straightConnector1">
              <a:avLst/>
            </a:prstGeom>
            <a:ln>
              <a:solidFill>
                <a:srgbClr val="CC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389C8665-12C7-F901-EC29-57CA66701D67}"/>
                </a:ext>
              </a:extLst>
            </p:cNvPr>
            <p:cNvCxnSpPr/>
            <p:nvPr/>
          </p:nvCxnSpPr>
          <p:spPr>
            <a:xfrm>
              <a:off x="4119913" y="2298544"/>
              <a:ext cx="0" cy="823626"/>
            </a:xfrm>
            <a:prstGeom prst="straightConnector1">
              <a:avLst/>
            </a:prstGeom>
            <a:ln>
              <a:solidFill>
                <a:srgbClr val="CC0000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E0F659ED-9009-7D0C-183F-8D17362C9A82}"/>
              </a:ext>
            </a:extLst>
          </p:cNvPr>
          <p:cNvSpPr/>
          <p:nvPr/>
        </p:nvSpPr>
        <p:spPr>
          <a:xfrm>
            <a:off x="44450" y="1115832"/>
            <a:ext cx="121539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3600" b="1" i="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Measurement =  (best estimate ± absolute uncertainty) units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B653AA5-6B4A-3063-872D-9F8BB9A3D74D}"/>
              </a:ext>
            </a:extLst>
          </p:cNvPr>
          <p:cNvSpPr/>
          <p:nvPr/>
        </p:nvSpPr>
        <p:spPr>
          <a:xfrm>
            <a:off x="3165476" y="265114"/>
            <a:ext cx="4956175" cy="4159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ar-JO" altLang="en-US" sz="2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altLang="en-US" sz="21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2E651E8-6D85-47E7-1D3F-1F4EAB53FB4A}"/>
              </a:ext>
            </a:extLst>
          </p:cNvPr>
          <p:cNvGrpSpPr/>
          <p:nvPr/>
        </p:nvGrpSpPr>
        <p:grpSpPr>
          <a:xfrm>
            <a:off x="5888488" y="4504211"/>
            <a:ext cx="6019800" cy="1837626"/>
            <a:chOff x="5750110" y="4229425"/>
            <a:chExt cx="3384241" cy="1043453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CC9CD46-AB4F-7F44-1AFB-58C3F8B2E4EA}"/>
                </a:ext>
              </a:extLst>
            </p:cNvPr>
            <p:cNvSpPr/>
            <p:nvPr/>
          </p:nvSpPr>
          <p:spPr>
            <a:xfrm>
              <a:off x="5775325" y="4276725"/>
              <a:ext cx="3225800" cy="99615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just" rtl="1">
                <a:lnSpc>
                  <a:spcPct val="90000"/>
                </a:lnSpc>
                <a:defRPr/>
              </a:pPr>
              <a:r>
                <a:rPr lang="ar-JO" sz="3200" dirty="0">
                  <a:solidFill>
                    <a:srgbClr val="080808"/>
                  </a:solidFill>
                </a:rPr>
                <a:t>القياس ليس قيمة معينة ، بل هو نطاق من القيم.يمثل هذا النطاق نتيجة القياس بمستوى ثقة معين </a:t>
              </a:r>
              <a:r>
                <a:rPr lang="en-US" sz="2400" b="1" dirty="0">
                  <a:solidFill>
                    <a:schemeClr val="accent6">
                      <a:lumMod val="75000"/>
                    </a:schemeClr>
                  </a:solidFill>
                </a:rPr>
                <a:t>Confidence level</a:t>
              </a:r>
            </a:p>
          </p:txBody>
        </p:sp>
        <p:sp>
          <p:nvSpPr>
            <p:cNvPr id="19" name="Rounded Rectangle 18">
              <a:extLst>
                <a:ext uri="{FF2B5EF4-FFF2-40B4-BE49-F238E27FC236}">
                  <a16:creationId xmlns:a16="http://schemas.microsoft.com/office/drawing/2014/main" id="{7AB47A79-E166-9FA2-3157-D142908328D4}"/>
                </a:ext>
              </a:extLst>
            </p:cNvPr>
            <p:cNvSpPr/>
            <p:nvPr/>
          </p:nvSpPr>
          <p:spPr>
            <a:xfrm>
              <a:off x="5750110" y="4229425"/>
              <a:ext cx="3384241" cy="1016371"/>
            </a:xfrm>
            <a:prstGeom prst="roundRect">
              <a:avLst/>
            </a:prstGeom>
            <a:noFill/>
            <a:effectLst>
              <a:glow rad="635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7A2B4659-56B0-5879-69C1-A458CD7DF6F4}"/>
              </a:ext>
            </a:extLst>
          </p:cNvPr>
          <p:cNvSpPr/>
          <p:nvPr/>
        </p:nvSpPr>
        <p:spPr>
          <a:xfrm>
            <a:off x="1447801" y="1819620"/>
            <a:ext cx="79803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JO" sz="3600" b="1" i="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القياس = (أفضل تقدير ± عدم يقين مطلق) وحدات</a:t>
            </a:r>
            <a:endParaRPr lang="en-US" sz="3600" b="1" i="1" dirty="0"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005D790C-E6C2-3C63-9E30-D03D833C6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348562C-1B20-4EA6-BFD5-611150B12AA1}" type="slidenum">
              <a:rPr lang="en-US" altLang="en-US">
                <a:solidFill>
                  <a:srgbClr val="898989"/>
                </a:solidFill>
              </a:rPr>
              <a:pPr/>
              <a:t>14</a:t>
            </a:fld>
            <a:endParaRPr lang="en-US" altLang="en-US" dirty="0">
              <a:solidFill>
                <a:srgbClr val="898989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86E6134-9846-8347-A0DC-A587A7FFD7DA}"/>
              </a:ext>
            </a:extLst>
          </p:cNvPr>
          <p:cNvSpPr txBox="1"/>
          <p:nvPr/>
        </p:nvSpPr>
        <p:spPr>
          <a:xfrm>
            <a:off x="4652964" y="149559"/>
            <a:ext cx="2688557" cy="769441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>
              <a:defRPr sz="4400" b="1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JO" dirty="0"/>
              <a:t>أصدار النتيجة</a:t>
            </a:r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2" grpId="1"/>
      <p:bldP spid="21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079864"/>
            <a:ext cx="10706099" cy="4746170"/>
          </a:xfrm>
        </p:spPr>
        <p:txBody>
          <a:bodyPr>
            <a:normAutofit lnSpcReduction="10000"/>
          </a:bodyPr>
          <a:lstStyle/>
          <a:p>
            <a:pPr marL="0" indent="0" algn="just" rtl="1" eaLnBrk="1" hangingPunct="1">
              <a:lnSpc>
                <a:spcPct val="160000"/>
              </a:lnSpc>
              <a:buNone/>
              <a:defRPr/>
            </a:pPr>
            <a:r>
              <a:rPr lang="ar-SA" altLang="en-US" sz="1800" b="1" dirty="0">
                <a:cs typeface="+mj-cs"/>
              </a:rPr>
              <a:t>في عام </a:t>
            </a:r>
            <a:r>
              <a:rPr lang="en-US" altLang="en-US" sz="1800" b="1" dirty="0">
                <a:cs typeface="+mj-cs"/>
              </a:rPr>
              <a:t>1993</a:t>
            </a:r>
            <a:r>
              <a:rPr lang="ar-SA" altLang="en-US" sz="1800" b="1" dirty="0">
                <a:cs typeface="+mj-cs"/>
              </a:rPr>
              <a:t> نشرت المنظمة الدولية للتقييس </a:t>
            </a:r>
            <a:r>
              <a:rPr lang="en-US" altLang="en-US" sz="1800" b="1" dirty="0">
                <a:cs typeface="+mj-cs"/>
              </a:rPr>
              <a:t>International Organization Standard ISO </a:t>
            </a:r>
            <a:r>
              <a:rPr lang="ar-SA" altLang="en-US" sz="1800" b="1" dirty="0">
                <a:cs typeface="+mj-cs"/>
              </a:rPr>
              <a:t> بالتعاون مع المكتب الدولي للأوزان والمقاييس </a:t>
            </a:r>
            <a:r>
              <a:rPr lang="en-US" altLang="en-US" sz="1800" b="1" dirty="0">
                <a:cs typeface="+mj-cs"/>
              </a:rPr>
              <a:t>BIPM</a:t>
            </a:r>
            <a:r>
              <a:rPr lang="ar-SA" altLang="en-US" sz="1800" b="1" dirty="0">
                <a:cs typeface="+mj-cs"/>
              </a:rPr>
              <a:t> واللجنة الكهركيميائية الدولية </a:t>
            </a:r>
            <a:r>
              <a:rPr lang="en-US" altLang="en-US" sz="1800" b="1" dirty="0">
                <a:cs typeface="+mj-cs"/>
              </a:rPr>
              <a:t>IEC</a:t>
            </a:r>
            <a:r>
              <a:rPr lang="ar-SA" altLang="en-US" sz="1800" b="1" dirty="0">
                <a:cs typeface="+mj-cs"/>
              </a:rPr>
              <a:t>، و كتيباً تحت عنوان:</a:t>
            </a:r>
            <a:endParaRPr lang="ar-JO" altLang="en-US" sz="1800" b="1" dirty="0">
              <a:cs typeface="+mj-cs"/>
            </a:endParaRPr>
          </a:p>
          <a:p>
            <a:pPr marL="0" indent="0" algn="just" rtl="1">
              <a:buNone/>
              <a:defRPr/>
            </a:pPr>
            <a:endParaRPr lang="ar-JO" altLang="en-US" sz="2000" dirty="0">
              <a:cs typeface="+mj-cs"/>
            </a:endParaRPr>
          </a:p>
          <a:p>
            <a:pPr marL="0" indent="0" algn="ctr" rtl="1">
              <a:buNone/>
              <a:defRPr/>
            </a:pPr>
            <a:r>
              <a:rPr lang="ar-SA" altLang="en-US" sz="3200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 "</a:t>
            </a:r>
            <a:r>
              <a:rPr lang="ar-SA" altLang="en-US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دليل توصيف الارتياب في القياسات</a:t>
            </a:r>
            <a:r>
              <a:rPr lang="ar-JO" altLang="en-US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 </a:t>
            </a:r>
            <a:r>
              <a:rPr lang="ar-SA" altLang="en-US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" </a:t>
            </a:r>
            <a:endParaRPr lang="en-US" altLang="en-US" b="1" dirty="0">
              <a:solidFill>
                <a:schemeClr val="accent6">
                  <a:lumMod val="50000"/>
                </a:schemeClr>
              </a:solidFill>
              <a:cs typeface="+mj-cs"/>
            </a:endParaRPr>
          </a:p>
          <a:p>
            <a:pPr marL="0" indent="0" algn="ctr" rtl="1">
              <a:buNone/>
              <a:defRPr/>
            </a:pPr>
            <a:r>
              <a:rPr lang="en-US" altLang="en-US" sz="3200" b="1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"Guide to the Expression of Uncertainty in Measurement"</a:t>
            </a:r>
            <a:r>
              <a:rPr lang="ar-SA" altLang="en-US" b="1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، </a:t>
            </a:r>
            <a:endParaRPr lang="en-US" altLang="en-US" b="1" dirty="0">
              <a:solidFill>
                <a:schemeClr val="accent2">
                  <a:lumMod val="75000"/>
                </a:schemeClr>
              </a:solidFill>
              <a:cs typeface="+mj-cs"/>
            </a:endParaRPr>
          </a:p>
          <a:p>
            <a:pPr marL="0" indent="0" algn="ctr" rtl="1">
              <a:buNone/>
              <a:defRPr/>
            </a:pPr>
            <a:r>
              <a:rPr lang="ar-SA" altLang="en-US" sz="1800" i="1" dirty="0">
                <a:cs typeface="+mj-cs"/>
              </a:rPr>
              <a:t>اشتهر هذا الدليل فيما بعد باسم “</a:t>
            </a:r>
            <a:r>
              <a:rPr lang="en-US" altLang="en-US" sz="1800" i="1" dirty="0">
                <a:solidFill>
                  <a:srgbClr val="FF0000"/>
                </a:solidFill>
                <a:cs typeface="+mj-cs"/>
              </a:rPr>
              <a:t>GUM</a:t>
            </a:r>
            <a:r>
              <a:rPr lang="ar-SY" altLang="en-US" sz="1800" i="1" dirty="0">
                <a:latin typeface="Arial" panose="020B0604020202020204" pitchFamily="34" charset="0"/>
                <a:cs typeface="+mj-cs"/>
              </a:rPr>
              <a:t>”</a:t>
            </a:r>
            <a:r>
              <a:rPr lang="ar-SA" altLang="en-US" sz="1800" i="1" dirty="0">
                <a:cs typeface="+mj-cs"/>
              </a:rPr>
              <a:t>. </a:t>
            </a:r>
            <a:endParaRPr lang="ar-JO" altLang="en-US" sz="1800" i="1" dirty="0">
              <a:cs typeface="+mj-cs"/>
            </a:endParaRPr>
          </a:p>
          <a:p>
            <a:pPr algn="just" rtl="1" eaLnBrk="1" hangingPunct="1">
              <a:buFont typeface="Wingdings" panose="05000000000000000000" pitchFamily="2" charset="2"/>
              <a:buChar char="ü"/>
              <a:defRPr/>
            </a:pPr>
            <a:endParaRPr lang="ar-SY" altLang="en-US" sz="2000" dirty="0">
              <a:cs typeface="+mj-cs"/>
            </a:endParaRPr>
          </a:p>
          <a:p>
            <a:pPr algn="just" rtl="1" eaLnBrk="1" hangingPunct="1">
              <a:buFont typeface="Wingdings" panose="05000000000000000000" pitchFamily="2" charset="2"/>
              <a:buChar char="ü"/>
              <a:defRPr/>
            </a:pPr>
            <a:r>
              <a:rPr lang="ar-SY" altLang="en-US" sz="2000" b="1" dirty="0">
                <a:cs typeface="+mj-cs"/>
              </a:rPr>
              <a:t>و</a:t>
            </a:r>
            <a:r>
              <a:rPr lang="ar-SA" altLang="en-US" sz="2000" b="1" dirty="0">
                <a:cs typeface="+mj-cs"/>
              </a:rPr>
              <a:t>بعد انتشاره ظهر واضحاً الاهتمام في تقدير الارتياب في القياسات والتحاليل الكيميائية</a:t>
            </a:r>
            <a:r>
              <a:rPr lang="ar-SY" altLang="en-US" sz="2000" b="1" dirty="0">
                <a:cs typeface="+mj-cs"/>
              </a:rPr>
              <a:t>.</a:t>
            </a:r>
            <a:endParaRPr lang="ar-JO" altLang="en-US" sz="2000" b="1" dirty="0">
              <a:cs typeface="+mj-cs"/>
            </a:endParaRPr>
          </a:p>
          <a:p>
            <a:pPr marL="0" indent="0" algn="just" rtl="1">
              <a:buNone/>
              <a:defRPr/>
            </a:pPr>
            <a:r>
              <a:rPr lang="ar-SY" altLang="en-US" sz="2000" b="1" dirty="0">
                <a:cs typeface="+mj-cs"/>
              </a:rPr>
              <a:t> </a:t>
            </a:r>
          </a:p>
          <a:p>
            <a:pPr algn="just" rtl="1" eaLnBrk="1" hangingPunct="1">
              <a:buFont typeface="Wingdings" panose="05000000000000000000" pitchFamily="2" charset="2"/>
              <a:buChar char="ü"/>
              <a:defRPr/>
            </a:pPr>
            <a:r>
              <a:rPr lang="ar-SA" altLang="en-US" sz="2000" b="1" dirty="0">
                <a:cs typeface="+mj-cs"/>
              </a:rPr>
              <a:t>بل وأصبح ذلك </a:t>
            </a:r>
            <a:r>
              <a:rPr lang="ar-SY" altLang="en-US" sz="2000" b="1" dirty="0">
                <a:cs typeface="+mj-cs"/>
              </a:rPr>
              <a:t>فيما بعد </a:t>
            </a:r>
            <a:r>
              <a:rPr lang="ar-SA" altLang="en-US" sz="2000" b="1" dirty="0">
                <a:cs typeface="+mj-cs"/>
              </a:rPr>
              <a:t>مطلباً أساسياً من متطلبات الحصول على شهادة الاعتماد الدولي لمخابر التحليل وفق المواصفة الدولية </a:t>
            </a:r>
            <a:r>
              <a:rPr lang="en-US" altLang="en-US" sz="2000" b="1" dirty="0">
                <a:cs typeface="+mj-cs"/>
              </a:rPr>
              <a:t>ISO/IEC-17025</a:t>
            </a:r>
          </a:p>
        </p:txBody>
      </p:sp>
      <p:sp>
        <p:nvSpPr>
          <p:cNvPr id="7171" name="Rectangle 1"/>
          <p:cNvSpPr>
            <a:spLocks noChangeArrowheads="1"/>
          </p:cNvSpPr>
          <p:nvPr/>
        </p:nvSpPr>
        <p:spPr bwMode="auto">
          <a:xfrm>
            <a:off x="1741714" y="330926"/>
            <a:ext cx="8281852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ar-SY" altLang="en-US" sz="3200" b="1">
                <a:solidFill>
                  <a:schemeClr val="accent6">
                    <a:lumMod val="50000"/>
                  </a:schemeClr>
                </a:solidFill>
                <a:cs typeface="+mj-cs"/>
              </a:rPr>
              <a:t>نشأة الاهتمام بتقدير الارتياب</a:t>
            </a:r>
            <a:endParaRPr lang="en-US" altLang="en-US" sz="3200" b="1" dirty="0">
              <a:solidFill>
                <a:schemeClr val="accent6">
                  <a:lumMod val="50000"/>
                </a:schemeClr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79418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9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99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29171" y="2181769"/>
            <a:ext cx="8621486" cy="9056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SY" altLang="en-US" sz="2400" b="1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النمط 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A</a:t>
            </a:r>
            <a:r>
              <a:rPr lang="ar-SY" altLang="en-US" sz="2400" b="1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 لتقدير الارتياب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 Type A Evaluation of Standard Uncertainty </a:t>
            </a:r>
            <a:endParaRPr lang="ar-JO" altLang="en-US" sz="2400" b="1" dirty="0">
              <a:solidFill>
                <a:schemeClr val="accent2">
                  <a:lumMod val="75000"/>
                </a:schemeClr>
              </a:solidFill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29171" y="3553369"/>
            <a:ext cx="8621486" cy="9056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SY" altLang="en-US" sz="2400" b="1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النمط 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B</a:t>
            </a:r>
            <a:r>
              <a:rPr lang="ar-SY" altLang="en-US" sz="2400" b="1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 لتقدير الارتياب</a:t>
            </a:r>
            <a:r>
              <a:rPr lang="ar-JO" altLang="en-US" sz="2400" b="1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 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 Type B Evaluation of Standard Uncertainty</a:t>
            </a:r>
            <a:endParaRPr lang="ar-JO" altLang="en-US" sz="2400" b="1" dirty="0">
              <a:solidFill>
                <a:schemeClr val="accent2">
                  <a:lumMod val="75000"/>
                </a:schemeClr>
              </a:solidFill>
              <a:cs typeface="+mj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91543" y="366757"/>
            <a:ext cx="6183086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ar-SY" altLang="en-US" sz="3200" b="1">
                <a:solidFill>
                  <a:schemeClr val="accent6">
                    <a:lumMod val="50000"/>
                  </a:schemeClr>
                </a:solidFill>
                <a:cs typeface="+mj-cs"/>
              </a:rPr>
              <a:t>تقدير الارتياب</a:t>
            </a:r>
            <a:r>
              <a:rPr lang="ar-JO" altLang="en-US" sz="3200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 </a:t>
            </a:r>
            <a:endParaRPr lang="en-US" sz="3200" b="1" dirty="0">
              <a:solidFill>
                <a:schemeClr val="accent6">
                  <a:lumMod val="50000"/>
                </a:schemeClr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6388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D71781-2F32-4205-9A9D-5997FCB6499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647564" y="2904593"/>
            <a:ext cx="11071043" cy="1706245"/>
          </a:xfrm>
          <a:prstGeom prst="rect">
            <a:avLst/>
          </a:prstGeom>
        </p:spPr>
        <p:txBody>
          <a:bodyPr>
            <a:noAutofit/>
          </a:bodyPr>
          <a:lstStyle>
            <a:lvl1pPr marL="514350" indent="-514350" algn="r" defTabSz="685800" rtl="1" fontAlgn="base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+mj-lt"/>
              <a:buAutoNum type="arabicPeriod"/>
              <a:defRPr sz="28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342900" algn="r" defTabSz="685800" rtl="1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+mj-lt"/>
              <a:buAutoNum type="arabicPeriod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8700" indent="-342900" algn="r" defTabSz="685800" rtl="1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+mj-lt"/>
              <a:buAutoNum type="arabicPeriod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342900" algn="r" defTabSz="685800" rtl="1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+mj-lt"/>
              <a:buAutoNum type="arabicPeriod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14500" indent="-342900" algn="r" defTabSz="685800" rtl="1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+mj-lt"/>
              <a:buAutoNum type="arabicPeriod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ar-SY" altLang="en-US" b="0" dirty="0">
                <a:cs typeface="+mj-cs"/>
              </a:rPr>
              <a:t>وهي طريقة تقدير الارتياب بالاعتماد على التحليل الإحصائي لجملة مشاهدات (مكررات قياس)، وهذا النوع يتبع عادة للمحلل، الطريقة التحليلية،...</a:t>
            </a:r>
            <a:endParaRPr lang="en-US" altLang="en-US" b="0" dirty="0">
              <a:cs typeface="+mj-cs"/>
            </a:endParaRPr>
          </a:p>
          <a:p>
            <a:pPr marL="0" indent="0" algn="l">
              <a:lnSpc>
                <a:spcPct val="150000"/>
              </a:lnSpc>
              <a:buNone/>
              <a:defRPr/>
            </a:pPr>
            <a:r>
              <a:rPr lang="en-US" altLang="en-US" sz="2400" i="1" dirty="0">
                <a:latin typeface="Arabic Typesetting" panose="03020402040406030203" pitchFamily="66" charset="-78"/>
                <a:cs typeface="+mj-cs"/>
              </a:rPr>
              <a:t>(GUM 2.3.2)</a:t>
            </a:r>
            <a:r>
              <a:rPr lang="en-US" altLang="en-US" sz="2400" i="1" dirty="0">
                <a:cs typeface="+mj-cs"/>
              </a:rPr>
              <a:t> </a:t>
            </a:r>
            <a:endParaRPr lang="ar-JO" altLang="en-US" sz="2400" i="1" dirty="0">
              <a:cs typeface="+mj-cs"/>
            </a:endParaRPr>
          </a:p>
          <a:p>
            <a:pPr marL="0" indent="0" algn="l">
              <a:lnSpc>
                <a:spcPct val="150000"/>
              </a:lnSpc>
              <a:buNone/>
              <a:defRPr/>
            </a:pPr>
            <a:endParaRPr lang="ar-SY" altLang="en-US" sz="2000" b="0" dirty="0"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91543" y="349340"/>
            <a:ext cx="6183086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SY" altLang="en-US" sz="2800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تقدير الارتياب</a:t>
            </a:r>
            <a:r>
              <a:rPr lang="ar-JO" altLang="en-US" sz="2800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 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88233" y="5485221"/>
            <a:ext cx="7896589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ü"/>
              <a:defRPr/>
            </a:pPr>
            <a:r>
              <a:rPr lang="ar-JO" sz="2000" dirty="0">
                <a:cs typeface="+mj-cs"/>
              </a:rPr>
              <a:t> التقييم من النوع </a:t>
            </a:r>
            <a:r>
              <a:rPr lang="en-US" sz="2000" dirty="0">
                <a:cs typeface="+mj-cs"/>
              </a:rPr>
              <a:t>A </a:t>
            </a:r>
            <a:r>
              <a:rPr lang="ar-JO" sz="2000" dirty="0">
                <a:cs typeface="+mj-cs"/>
              </a:rPr>
              <a:t> يتعمل بشكل اساسي لحسابات العشوائية 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  <a:cs typeface="+mj-cs"/>
              </a:rPr>
              <a:t>Random Error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6E902E3D-3779-56EA-25B3-D4E3367F709D}"/>
              </a:ext>
            </a:extLst>
          </p:cNvPr>
          <p:cNvSpPr/>
          <p:nvPr/>
        </p:nvSpPr>
        <p:spPr>
          <a:xfrm>
            <a:off x="2524396" y="1124518"/>
            <a:ext cx="8621486" cy="9056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SY" altLang="en-US" sz="2400" b="1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النمط 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A</a:t>
            </a:r>
            <a:r>
              <a:rPr lang="ar-SY" altLang="en-US" sz="2400" b="1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 لتقدير الارتياب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 Type A Evaluation of Standard Uncertainty </a:t>
            </a:r>
            <a:endParaRPr lang="ar-JO" altLang="en-US" sz="2400" b="1" dirty="0">
              <a:solidFill>
                <a:schemeClr val="accent2">
                  <a:lumMod val="75000"/>
                </a:schemeClr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37433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C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C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animBg="1"/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12995" name="Rectangle 102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294967295"/>
              </p:nvPr>
            </p:nvSpPr>
            <p:spPr>
              <a:xfrm>
                <a:off x="1838960" y="1087120"/>
                <a:ext cx="8463280" cy="4570730"/>
              </a:xfrm>
              <a:blipFill>
                <a:blip r:embed="rId2"/>
                <a:stretch>
                  <a:fillRect l="-216" t="-1467" r="-865"/>
                </a:stretch>
              </a:blipFill>
            </p:spPr>
            <p:txBody>
              <a:bodyPr/>
              <a:lstStyle/>
              <a:p>
                <a:pPr>
                  <a:defRPr/>
                </a:pPr>
                <a14:m>
                  <m:oMath xmlns:m="http://schemas.openxmlformats.org/officeDocument/2006/math">
                    <a:fld id="{825F15A7-03F4-43D7-82C5-3E23DA2F108C}" type="mathplaceholder">
                      <a:rPr lang="en-US" i="1" smtClean="0">
                        <a:noFill/>
                        <a:latin typeface="Cambria Math" panose="02040503050406030204" pitchFamily="18" charset="0"/>
                      </a:rPr>
                      <a:t>Type equation here.</a:t>
                    </a:fld>
                  </m:oMath>
                </a14:m>
                <a:r>
                  <a:rPr lang="en-US" dirty="0">
                    <a:noFill/>
                  </a:rPr>
                  <a:t> </a:t>
                </a:r>
              </a:p>
            </p:txBody>
          </p:sp>
        </mc:Choice>
        <mc:Fallback xmlns="">
          <p:sp>
            <p:nvSpPr>
              <p:cNvPr id="212995" name="Rectangle 102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294967295"/>
              </p:nvPr>
            </p:nvSpPr>
            <p:spPr>
              <a:xfrm>
                <a:off x="1838960" y="1087120"/>
                <a:ext cx="8463280" cy="4570730"/>
              </a:xfrm>
              <a:blipFill>
                <a:blip r:embed="rId4"/>
                <a:stretch>
                  <a:fillRect/>
                </a:stretch>
              </a:blipFill>
              <a:ex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267" name="Object 10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8595051"/>
              </p:ext>
            </p:extLst>
          </p:nvPr>
        </p:nvGraphicFramePr>
        <p:xfrm>
          <a:off x="4806361" y="2297748"/>
          <a:ext cx="3054350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65080" imgH="482400" progId="Equation.3">
                  <p:embed/>
                </p:oleObj>
              </mc:Choice>
              <mc:Fallback>
                <p:oleObj name="Equation" r:id="rId5" imgW="1765080" imgH="482400" progId="Equation.3">
                  <p:embed/>
                  <p:pic>
                    <p:nvPicPr>
                      <p:cNvPr id="11267" name="Object 1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6361" y="2297748"/>
                        <a:ext cx="3054350" cy="836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1030"/>
          <p:cNvGraphicFramePr>
            <a:graphicFrameLocks noChangeAspect="1"/>
          </p:cNvGraphicFramePr>
          <p:nvPr/>
        </p:nvGraphicFramePr>
        <p:xfrm>
          <a:off x="5692776" y="4151314"/>
          <a:ext cx="143827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34725" imgH="228501" progId="Equation.3">
                  <p:embed/>
                </p:oleObj>
              </mc:Choice>
              <mc:Fallback>
                <p:oleObj name="Equation" r:id="rId7" imgW="634725" imgH="228501" progId="Equation.3">
                  <p:embed/>
                  <p:pic>
                    <p:nvPicPr>
                      <p:cNvPr id="11269" name="Object 10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2776" y="4151314"/>
                        <a:ext cx="1438275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1031"/>
          <p:cNvGraphicFramePr>
            <a:graphicFrameLocks noChangeAspect="1"/>
          </p:cNvGraphicFramePr>
          <p:nvPr/>
        </p:nvGraphicFramePr>
        <p:xfrm>
          <a:off x="5278438" y="5181600"/>
          <a:ext cx="1917700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79500" imgH="419100" progId="Equation.3">
                  <p:embed/>
                </p:oleObj>
              </mc:Choice>
              <mc:Fallback>
                <p:oleObj name="Equation" r:id="rId9" imgW="1079500" imgH="419100" progId="Equation.3">
                  <p:embed/>
                  <p:pic>
                    <p:nvPicPr>
                      <p:cNvPr id="11270" name="Object 10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8438" y="5181600"/>
                        <a:ext cx="1917700" cy="744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3257550" y="210215"/>
            <a:ext cx="5104110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ar-JO" altLang="en-US" sz="2800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حساب الارتياب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cs typeface="+mj-cs"/>
            </a:endParaRPr>
          </a:p>
        </p:txBody>
      </p:sp>
      <p:graphicFrame>
        <p:nvGraphicFramePr>
          <p:cNvPr id="11272" name="Object 18"/>
          <p:cNvGraphicFramePr>
            <a:graphicFrameLocks noChangeAspect="1"/>
          </p:cNvGraphicFramePr>
          <p:nvPr/>
        </p:nvGraphicFramePr>
        <p:xfrm>
          <a:off x="3257550" y="1090613"/>
          <a:ext cx="622300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68300" imgH="228600" progId="Equation.3">
                  <p:embed/>
                </p:oleObj>
              </mc:Choice>
              <mc:Fallback>
                <p:oleObj name="Equation" r:id="rId11" imgW="368300" imgH="228600" progId="Equation.3">
                  <p:embed/>
                  <p:pic>
                    <p:nvPicPr>
                      <p:cNvPr id="11272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7550" y="1090613"/>
                        <a:ext cx="622300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0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6734056"/>
              </p:ext>
            </p:extLst>
          </p:nvPr>
        </p:nvGraphicFramePr>
        <p:xfrm>
          <a:off x="5083175" y="1414463"/>
          <a:ext cx="1452563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38080" imgH="431640" progId="Equation.3">
                  <p:embed/>
                </p:oleObj>
              </mc:Choice>
              <mc:Fallback>
                <p:oleObj name="Equation" r:id="rId13" imgW="838080" imgH="431640" progId="Equation.3">
                  <p:embed/>
                  <p:pic>
                    <p:nvPicPr>
                      <p:cNvPr id="9" name="Object 1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3175" y="1414463"/>
                        <a:ext cx="1452563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62472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D71781-2F32-4205-9A9D-5997FCB64999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1596004" y="2378075"/>
            <a:ext cx="9174163" cy="3657600"/>
          </a:xfrm>
          <a:prstGeom prst="rect">
            <a:avLst/>
          </a:prstGeom>
        </p:spPr>
        <p:txBody>
          <a:bodyPr>
            <a:normAutofit/>
          </a:bodyPr>
          <a:lstStyle>
            <a:lvl1pPr marL="514350" indent="-514350" algn="r" defTabSz="685800" rtl="1" fontAlgn="base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+mj-lt"/>
              <a:buAutoNum type="arabicPeriod"/>
              <a:defRPr sz="28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342900" algn="r" defTabSz="685800" rtl="1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+mj-lt"/>
              <a:buAutoNum type="arabicPeriod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8700" indent="-342900" algn="r" defTabSz="685800" rtl="1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+mj-lt"/>
              <a:buAutoNum type="arabicPeriod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342900" algn="r" defTabSz="685800" rtl="1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+mj-lt"/>
              <a:buAutoNum type="arabicPeriod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14500" indent="-342900" algn="r" defTabSz="685800" rtl="1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+mj-lt"/>
              <a:buAutoNum type="arabicPeriod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hangingPunct="1">
              <a:buFont typeface="Wingdings" panose="05000000000000000000" pitchFamily="2" charset="2"/>
              <a:buChar char="ü"/>
              <a:defRPr/>
            </a:pPr>
            <a:r>
              <a:rPr lang="ar-SY" altLang="en-US" sz="2000" b="0" dirty="0">
                <a:cs typeface="+mj-cs"/>
              </a:rPr>
              <a:t>وهي طريقة تقدير الارتياب بطرق غير تحليل العينات، وهذا النوع يتبع عادة للأجهزة، المعايرات،...</a:t>
            </a:r>
            <a:endParaRPr lang="en-US" altLang="en-US" sz="2000" b="0" dirty="0">
              <a:cs typeface="+mj-cs"/>
            </a:endParaRPr>
          </a:p>
          <a:p>
            <a:pPr marL="0" indent="0" algn="l">
              <a:buNone/>
              <a:defRPr/>
            </a:pPr>
            <a:r>
              <a:rPr lang="en-US" altLang="en-US" sz="1800" b="0" i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(GUM 3.2.3) </a:t>
            </a:r>
            <a:endParaRPr lang="ar-JO" altLang="en-US" sz="1800" b="0" i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l">
              <a:buNone/>
              <a:defRPr/>
            </a:pPr>
            <a:endParaRPr lang="ar-SY" altLang="en-US" sz="2000" b="0" dirty="0"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91543" y="349340"/>
            <a:ext cx="6183086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SY" altLang="en-US" sz="2800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تقدير الارتياب</a:t>
            </a:r>
            <a:r>
              <a:rPr lang="ar-JO" altLang="en-US" sz="2800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 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cs typeface="+mj-cs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2586446" y="2968534"/>
            <a:ext cx="7506698" cy="3314700"/>
          </a:xfrm>
        </p:spPr>
        <p:txBody>
          <a:bodyPr>
            <a:normAutofit/>
          </a:bodyPr>
          <a:lstStyle/>
          <a:p>
            <a:pPr algn="r" rtl="1" eaLnBrk="1" hangingPunct="1">
              <a:lnSpc>
                <a:spcPct val="200000"/>
              </a:lnSpc>
              <a:buFont typeface="Wingdings" panose="05000000000000000000" pitchFamily="2" charset="2"/>
              <a:buChar char="ü"/>
              <a:defRPr/>
            </a:pPr>
            <a:r>
              <a:rPr lang="ar-JO" altLang="en-US" sz="2400" dirty="0"/>
              <a:t>بيانات القياسات السابقة (</a:t>
            </a:r>
            <a:r>
              <a:rPr lang="en-US" altLang="en-US" sz="2000" dirty="0">
                <a:solidFill>
                  <a:srgbClr val="002060"/>
                </a:solidFill>
              </a:rPr>
              <a:t>Type A evaluation</a:t>
            </a:r>
            <a:r>
              <a:rPr lang="ar-JO" altLang="en-US" sz="2400" dirty="0"/>
              <a:t>)</a:t>
            </a:r>
          </a:p>
          <a:p>
            <a:pPr marL="171450" lvl="2" algn="r" rtl="1">
              <a:lnSpc>
                <a:spcPct val="200000"/>
              </a:lnSpc>
              <a:spcBef>
                <a:spcPts val="750"/>
              </a:spcBef>
              <a:buFont typeface="Wingdings" panose="05000000000000000000" pitchFamily="2" charset="2"/>
              <a:buChar char="ü"/>
              <a:defRPr/>
            </a:pPr>
            <a:r>
              <a:rPr lang="ar-JO" altLang="en-US" dirty="0"/>
              <a:t>مواصفات التصنيع </a:t>
            </a:r>
            <a:r>
              <a:rPr lang="ar-JO" altLang="en-US" sz="1800" dirty="0"/>
              <a:t>(</a:t>
            </a:r>
            <a:r>
              <a:rPr lang="en-US" altLang="en-US" sz="1800" dirty="0">
                <a:solidFill>
                  <a:srgbClr val="002060"/>
                </a:solidFill>
              </a:rPr>
              <a:t>Manufacturer’s datasheet.</a:t>
            </a:r>
            <a:r>
              <a:rPr lang="ar-JO" altLang="en-US" sz="1800" dirty="0"/>
              <a:t>)</a:t>
            </a:r>
          </a:p>
          <a:p>
            <a:pPr algn="r" rtl="1" eaLnBrk="1" hangingPunct="1">
              <a:lnSpc>
                <a:spcPct val="200000"/>
              </a:lnSpc>
              <a:buFont typeface="Wingdings" panose="05000000000000000000" pitchFamily="2" charset="2"/>
              <a:buChar char="ü"/>
              <a:defRPr/>
            </a:pPr>
            <a:r>
              <a:rPr lang="ar-JO" altLang="en-US" sz="2400" dirty="0"/>
              <a:t>شهادة المعايرة أو تقارير أخرى</a:t>
            </a:r>
            <a:endParaRPr lang="en-US" altLang="en-US" sz="2400" dirty="0"/>
          </a:p>
          <a:p>
            <a:pPr marL="685800" lvl="2" indent="0" algn="r" rtl="1">
              <a:buNone/>
              <a:defRPr/>
            </a:pPr>
            <a:endParaRPr lang="en-US" altLang="en-US" sz="1200" dirty="0">
              <a:solidFill>
                <a:srgbClr val="002060"/>
              </a:solidFill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388CC339-F0C7-2ED9-771E-01DD50042AB7}"/>
              </a:ext>
            </a:extLst>
          </p:cNvPr>
          <p:cNvSpPr/>
          <p:nvPr/>
        </p:nvSpPr>
        <p:spPr>
          <a:xfrm>
            <a:off x="2732314" y="1193235"/>
            <a:ext cx="8621486" cy="9056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SY" altLang="en-US" sz="2400" b="1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النمط 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B</a:t>
            </a:r>
            <a:r>
              <a:rPr lang="ar-SY" altLang="en-US" sz="2400" b="1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 لتقدير الارتياب</a:t>
            </a:r>
            <a:r>
              <a:rPr lang="ar-JO" altLang="en-US" sz="2400" b="1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 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 Type B Evaluation of Standard Uncertainty</a:t>
            </a:r>
            <a:endParaRPr lang="ar-JO" altLang="en-US" sz="2400" b="1" dirty="0">
              <a:solidFill>
                <a:schemeClr val="accent2">
                  <a:lumMod val="75000"/>
                </a:schemeClr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63708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C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C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5" grpId="0" build="p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D0DFC8-EAF1-2BB1-9E2B-7D9977467B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ab 1">
            <a:extLst>
              <a:ext uri="{FF2B5EF4-FFF2-40B4-BE49-F238E27FC236}">
                <a16:creationId xmlns:a16="http://schemas.microsoft.com/office/drawing/2014/main" id="{E1A7B7CB-ED17-2764-A735-626000FEDA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126" y="2217420"/>
            <a:ext cx="2030511" cy="181927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cientific Measuring Devices | CK-12 Foundation">
            <a:extLst>
              <a:ext uri="{FF2B5EF4-FFF2-40B4-BE49-F238E27FC236}">
                <a16:creationId xmlns:a16="http://schemas.microsoft.com/office/drawing/2014/main" id="{1DB1ACD8-060D-90E7-A276-5D0FE8B60C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8650" y="2019300"/>
            <a:ext cx="2200276" cy="1676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Errors in Chemical Analysis">
            <a:extLst>
              <a:ext uri="{FF2B5EF4-FFF2-40B4-BE49-F238E27FC236}">
                <a16:creationId xmlns:a16="http://schemas.microsoft.com/office/drawing/2014/main" id="{1762D6AB-D1FF-649E-4241-B79075955F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2939" y="2019300"/>
            <a:ext cx="2397516" cy="159543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ircle: Hollow 4">
            <a:extLst>
              <a:ext uri="{FF2B5EF4-FFF2-40B4-BE49-F238E27FC236}">
                <a16:creationId xmlns:a16="http://schemas.microsoft.com/office/drawing/2014/main" id="{BB6624D1-740C-D785-8C53-3C7F1700E5A2}"/>
              </a:ext>
            </a:extLst>
          </p:cNvPr>
          <p:cNvSpPr/>
          <p:nvPr/>
        </p:nvSpPr>
        <p:spPr>
          <a:xfrm>
            <a:off x="-10924009" y="-3111341"/>
            <a:ext cx="27477292" cy="22280880"/>
          </a:xfrm>
          <a:prstGeom prst="donut">
            <a:avLst>
              <a:gd name="adj" fmla="val 45062"/>
            </a:avLst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D06ACE-738A-3FD6-DF89-A94FD5F6E13C}"/>
              </a:ext>
            </a:extLst>
          </p:cNvPr>
          <p:cNvSpPr txBox="1">
            <a:spLocks/>
          </p:cNvSpPr>
          <p:nvPr/>
        </p:nvSpPr>
        <p:spPr>
          <a:xfrm>
            <a:off x="-1186592" y="4962843"/>
            <a:ext cx="10197018" cy="23225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>
              <a:defRPr/>
            </a:pPr>
            <a:r>
              <a:rPr lang="ar-SY" altLang="en-US" sz="9600" b="1" dirty="0">
                <a:solidFill>
                  <a:schemeClr val="accent6">
                    <a:lumMod val="50000"/>
                  </a:schemeClr>
                </a:solidFill>
                <a:ea typeface="Mudir MT"/>
              </a:rPr>
              <a:t>القياس</a:t>
            </a:r>
            <a:endParaRPr lang="en-US" altLang="en-US" sz="9600" b="1" dirty="0">
              <a:solidFill>
                <a:schemeClr val="accent6">
                  <a:lumMod val="50000"/>
                </a:schemeClr>
              </a:solidFill>
              <a:ea typeface="Mudir MT"/>
            </a:endParaRPr>
          </a:p>
          <a:p>
            <a:pPr rtl="1">
              <a:defRPr/>
            </a:pPr>
            <a:r>
              <a:rPr lang="ar-SY" altLang="en-US" sz="9600" b="1" dirty="0">
                <a:solidFill>
                  <a:schemeClr val="accent6">
                    <a:lumMod val="50000"/>
                  </a:schemeClr>
                </a:solidFill>
                <a:ea typeface="Mudir MT"/>
              </a:rPr>
              <a:t> </a:t>
            </a:r>
            <a:r>
              <a:rPr lang="en-US" altLang="en-US" sz="9600" b="1" dirty="0">
                <a:solidFill>
                  <a:schemeClr val="accent6">
                    <a:lumMod val="50000"/>
                  </a:schemeClr>
                </a:solidFill>
                <a:ea typeface="Mudir MT"/>
              </a:rPr>
              <a:t>Measurement</a:t>
            </a:r>
          </a:p>
          <a:p>
            <a:pPr rtl="1">
              <a:defRPr/>
            </a:pPr>
            <a:endParaRPr lang="ar-SA" sz="166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89265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1" name="Rectangle 3075"/>
          <p:cNvSpPr>
            <a:spLocks noGrp="1" noChangeArrowheads="1"/>
          </p:cNvSpPr>
          <p:nvPr>
            <p:ph sz="quarter" idx="4294967295"/>
          </p:nvPr>
        </p:nvSpPr>
        <p:spPr>
          <a:xfrm>
            <a:off x="2041526" y="1716089"/>
            <a:ext cx="8391525" cy="4021137"/>
          </a:xfrm>
        </p:spPr>
        <p:txBody>
          <a:bodyPr>
            <a:normAutofit fontScale="92500" lnSpcReduction="20000"/>
          </a:bodyPr>
          <a:lstStyle/>
          <a:p>
            <a:pPr algn="r" rtl="1" eaLnBrk="1" hangingPunct="1">
              <a:defRPr/>
            </a:pPr>
            <a:r>
              <a:rPr lang="ar-JO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التوزيع الطبيعي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Normal distribution  -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 eaLnBrk="1" hangingPunct="1">
              <a:buNone/>
              <a:defRPr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 eaLnBrk="1" hangingPunct="1">
              <a:defRPr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 eaLnBrk="1" hangingPunct="1">
              <a:defRPr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 eaLnBrk="1" hangingPunct="1">
              <a:defRPr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 eaLnBrk="1" hangingPunct="1">
              <a:defRPr/>
            </a:pPr>
            <a:endParaRPr lang="ar-JO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 eaLnBrk="1" hangingPunct="1">
              <a:defRPr/>
            </a:pPr>
            <a:endParaRPr lang="ar-JO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 eaLnBrk="1" hangingPunct="1">
              <a:defRPr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 eaLnBrk="1" hangingPunct="1">
              <a:defRPr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  <a:defRPr/>
            </a:pP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</a:t>
            </a:r>
            <a:r>
              <a:rPr lang="ar-JO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مثال : </a:t>
            </a:r>
            <a:r>
              <a:rPr lang="ar-JO" altLang="en-US" dirty="0"/>
              <a:t>شهادات المعايرة </a:t>
            </a:r>
          </a:p>
          <a:p>
            <a:pPr marL="0" indent="0" algn="r" rtl="1">
              <a:buNone/>
              <a:defRPr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363" name="Picture 307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1" y="2439989"/>
            <a:ext cx="3211513" cy="3106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5364" name="Object 3078"/>
          <p:cNvGraphicFramePr>
            <a:graphicFrameLocks noChangeAspect="1"/>
          </p:cNvGraphicFramePr>
          <p:nvPr/>
        </p:nvGraphicFramePr>
        <p:xfrm>
          <a:off x="4267201" y="2573339"/>
          <a:ext cx="1279525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95085" imgH="393529" progId="Equation.3">
                  <p:embed/>
                </p:oleObj>
              </mc:Choice>
              <mc:Fallback>
                <p:oleObj name="Equation" r:id="rId3" imgW="495085" imgH="393529" progId="Equation.3">
                  <p:embed/>
                  <p:pic>
                    <p:nvPicPr>
                      <p:cNvPr id="15364" name="Object 30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1" y="2573339"/>
                        <a:ext cx="1279525" cy="1017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1975" name="Text Box 3079"/>
          <p:cNvSpPr txBox="1">
            <a:spLocks noChangeArrowheads="1"/>
          </p:cNvSpPr>
          <p:nvPr/>
        </p:nvSpPr>
        <p:spPr bwMode="auto">
          <a:xfrm>
            <a:off x="2128839" y="3694113"/>
            <a:ext cx="4402137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  <a:defRPr/>
            </a:pPr>
            <a:r>
              <a:rPr lang="en-US" altLang="en-US" b="1" dirty="0" err="1">
                <a:solidFill>
                  <a:schemeClr val="accent2">
                    <a:lumMod val="50000"/>
                  </a:schemeClr>
                </a:solidFill>
              </a:rPr>
              <a:t>Ui</a:t>
            </a:r>
            <a:r>
              <a:rPr lang="ar-JO" altLang="en-US" b="1" dirty="0">
                <a:solidFill>
                  <a:schemeClr val="accent2">
                    <a:lumMod val="50000"/>
                  </a:schemeClr>
                </a:solidFill>
              </a:rPr>
              <a:t> = عدم اليقين الموسع </a:t>
            </a:r>
            <a:r>
              <a:rPr lang="en-US" altLang="en-US" b="1" dirty="0">
                <a:solidFill>
                  <a:schemeClr val="accent2">
                    <a:lumMod val="50000"/>
                  </a:schemeClr>
                </a:solidFill>
              </a:rPr>
              <a:t>Expanded Uncertainty </a:t>
            </a:r>
            <a:endParaRPr lang="ar-JO" altLang="en-US" b="1" dirty="0">
              <a:solidFill>
                <a:schemeClr val="accent2">
                  <a:lumMod val="50000"/>
                </a:schemeClr>
              </a:solidFill>
            </a:endParaRPr>
          </a:p>
          <a:p>
            <a:pPr algn="r" rtl="1">
              <a:spcBef>
                <a:spcPct val="50000"/>
              </a:spcBef>
              <a:defRPr/>
            </a:pPr>
            <a:r>
              <a:rPr lang="en-US" altLang="en-US" b="1" dirty="0">
                <a:solidFill>
                  <a:schemeClr val="accent2">
                    <a:lumMod val="50000"/>
                  </a:schemeClr>
                </a:solidFill>
              </a:rPr>
              <a:t>k </a:t>
            </a:r>
            <a:r>
              <a:rPr lang="ar-JO" altLang="en-US" b="1" dirty="0">
                <a:solidFill>
                  <a:schemeClr val="accent2">
                    <a:lumMod val="50000"/>
                  </a:schemeClr>
                </a:solidFill>
              </a:rPr>
              <a:t>= عامل التغطية (</a:t>
            </a:r>
            <a:r>
              <a:rPr lang="en-US" altLang="en-US" b="1" dirty="0">
                <a:solidFill>
                  <a:schemeClr val="accent2">
                    <a:lumMod val="50000"/>
                  </a:schemeClr>
                </a:solidFill>
              </a:rPr>
              <a:t>coverage factor</a:t>
            </a:r>
            <a:r>
              <a:rPr lang="ar-JO" altLang="en-US" b="1" dirty="0">
                <a:solidFill>
                  <a:schemeClr val="accent2">
                    <a:lumMod val="50000"/>
                  </a:schemeClr>
                </a:solidFill>
              </a:rPr>
              <a:t> )</a:t>
            </a:r>
          </a:p>
          <a:p>
            <a:pPr algn="r" rtl="1">
              <a:spcBef>
                <a:spcPct val="50000"/>
              </a:spcBef>
              <a:defRPr/>
            </a:pPr>
            <a:r>
              <a:rPr lang="ar-JO" altLang="en-US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ar-JO" altLang="en-US" b="1" dirty="0">
                <a:solidFill>
                  <a:schemeClr val="accent6">
                    <a:lumMod val="50000"/>
                  </a:schemeClr>
                </a:solidFill>
              </a:rPr>
              <a:t>(حيث ان   </a:t>
            </a:r>
            <a:r>
              <a:rPr lang="en-US" altLang="en-US" b="1" dirty="0">
                <a:solidFill>
                  <a:schemeClr val="accent6">
                    <a:lumMod val="50000"/>
                  </a:schemeClr>
                </a:solidFill>
              </a:rPr>
              <a:t>k = 2</a:t>
            </a:r>
            <a:r>
              <a:rPr lang="ar-JO" altLang="en-US" b="1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US" altLang="en-U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ar-JO" altLang="en-US" b="1" dirty="0">
                <a:solidFill>
                  <a:schemeClr val="accent6">
                    <a:lumMod val="50000"/>
                  </a:schemeClr>
                </a:solidFill>
              </a:rPr>
              <a:t>لثقة 95٪).</a:t>
            </a:r>
            <a:endParaRPr lang="en-US" alt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367" name="Rectangle 8"/>
          <p:cNvSpPr>
            <a:spLocks noChangeArrowheads="1"/>
          </p:cNvSpPr>
          <p:nvPr/>
        </p:nvSpPr>
        <p:spPr bwMode="auto">
          <a:xfrm>
            <a:off x="5199711" y="940814"/>
            <a:ext cx="582262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/>
            <a:r>
              <a:rPr lang="ar-JO" altLang="en-US" sz="3200" u="sng" dirty="0">
                <a:latin typeface="Times New Roman" panose="02020603050405020304" pitchFamily="18" charset="0"/>
              </a:rPr>
              <a:t>تقييم النوع</a:t>
            </a:r>
            <a:r>
              <a:rPr lang="en-US" alt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ar-JO" altLang="en-US" sz="3200" u="sng" dirty="0">
                <a:latin typeface="Times New Roman" panose="02020603050405020304" pitchFamily="18" charset="0"/>
              </a:rPr>
              <a:t> </a:t>
            </a:r>
            <a:r>
              <a:rPr lang="en-US" altLang="en-US" sz="32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B evaluation)</a:t>
            </a:r>
            <a:r>
              <a:rPr lang="ar-JO" altLang="en-US" sz="3200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)</a:t>
            </a:r>
            <a:r>
              <a:rPr lang="en-US" altLang="en-US" sz="3200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  </a:t>
            </a:r>
            <a:r>
              <a:rPr lang="ar-JO" altLang="en-US" sz="3200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 :</a:t>
            </a:r>
            <a:endParaRPr lang="en-US" altLang="en-US" sz="3200" u="sng" dirty="0"/>
          </a:p>
        </p:txBody>
      </p:sp>
      <p:sp>
        <p:nvSpPr>
          <p:cNvPr id="8" name="Rectangle 7"/>
          <p:cNvSpPr/>
          <p:nvPr/>
        </p:nvSpPr>
        <p:spPr>
          <a:xfrm>
            <a:off x="3091543" y="349340"/>
            <a:ext cx="6183086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SY" altLang="en-US" sz="2800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تقدير الارتياب</a:t>
            </a:r>
            <a:r>
              <a:rPr lang="ar-JO" altLang="en-US" sz="2800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 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15283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11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11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119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19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19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97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02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6076" y="2841626"/>
            <a:ext cx="3368675" cy="2373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4019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2327275" y="1827214"/>
            <a:ext cx="8148638" cy="3387725"/>
          </a:xfrm>
        </p:spPr>
        <p:txBody>
          <a:bodyPr>
            <a:normAutofit/>
          </a:bodyPr>
          <a:lstStyle/>
          <a:p>
            <a:pPr algn="r" rtl="1" eaLnBrk="1" hangingPunct="1">
              <a:defRPr/>
            </a:pPr>
            <a:r>
              <a:rPr lang="ar-JO" alt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التوزيع المستطيل (</a:t>
            </a:r>
            <a:r>
              <a:rPr lang="en-US" alt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Rectangular distribution</a:t>
            </a:r>
            <a:r>
              <a:rPr lang="ar-JO" alt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 </a:t>
            </a:r>
            <a:r>
              <a:rPr lang="ar-JO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نتيجة القياس لها احتمالية متساوية لوجودها في أي مكان داخل النطاق بين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alt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18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1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و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18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1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ar-JO" alt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altLang="en-US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4023" name="Rectangle 7"/>
          <p:cNvSpPr>
            <a:spLocks noChangeArrowheads="1"/>
          </p:cNvSpPr>
          <p:nvPr/>
        </p:nvSpPr>
        <p:spPr bwMode="auto">
          <a:xfrm>
            <a:off x="2619376" y="4202113"/>
            <a:ext cx="3470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9056" tIns="34529" rIns="69056" bIns="34529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87438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0338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73238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30438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687638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44838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02038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 algn="r" rtl="1">
              <a:spcBef>
                <a:spcPct val="20000"/>
              </a:spcBef>
              <a:defRPr/>
            </a:pPr>
            <a:r>
              <a:rPr lang="ar-JO" altLang="en-US" sz="1800" b="1" dirty="0">
                <a:solidFill>
                  <a:schemeClr val="accent2">
                    <a:lumMod val="50000"/>
                  </a:schemeClr>
                </a:solidFill>
                <a:cs typeface="Times New Roman" panose="02020603050405020304" pitchFamily="18" charset="0"/>
              </a:rPr>
              <a:t>مثال :</a:t>
            </a:r>
            <a:endParaRPr lang="en-US" altLang="en-US" sz="1800" b="1" dirty="0">
              <a:solidFill>
                <a:schemeClr val="accent2">
                  <a:lumMod val="50000"/>
                </a:schemeClr>
              </a:solidFill>
              <a:cs typeface="Times New Roman" panose="02020603050405020304" pitchFamily="18" charset="0"/>
            </a:endParaRPr>
          </a:p>
          <a:p>
            <a:pPr>
              <a:spcBef>
                <a:spcPct val="20000"/>
              </a:spcBef>
              <a:defRPr/>
            </a:pPr>
            <a:endParaRPr lang="en-US" altLang="en-US" sz="1800" b="1" dirty="0"/>
          </a:p>
        </p:txBody>
      </p:sp>
      <p:graphicFrame>
        <p:nvGraphicFramePr>
          <p:cNvPr id="10" name="Object 6"/>
          <p:cNvGraphicFramePr>
            <a:graphicFrameLocks noChangeAspect="1"/>
          </p:cNvGraphicFramePr>
          <p:nvPr/>
        </p:nvGraphicFramePr>
        <p:xfrm>
          <a:off x="4251326" y="2841625"/>
          <a:ext cx="1268413" cy="102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20700" imgH="419100" progId="Equation.3">
                  <p:embed/>
                </p:oleObj>
              </mc:Choice>
              <mc:Fallback>
                <p:oleObj name="Equation" r:id="rId3" imgW="520700" imgH="419100" progId="Equation.3">
                  <p:embed/>
                  <p:pic>
                    <p:nvPicPr>
                      <p:cNvPr id="1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1326" y="2841625"/>
                        <a:ext cx="1268413" cy="1022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416176" y="4630738"/>
            <a:ext cx="400367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00075" indent="-2571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1" algn="r" rtl="1">
              <a:spcBef>
                <a:spcPct val="20000"/>
              </a:spcBef>
              <a:buFont typeface="Wingdings" panose="05000000000000000000" pitchFamily="2" charset="2"/>
              <a:buChar char="ü"/>
            </a:pPr>
            <a:r>
              <a:rPr lang="ar-JO" altLang="en-US" sz="1500">
                <a:latin typeface="Times New Roman" panose="02020603050405020304" pitchFamily="18" charset="0"/>
                <a:cs typeface="Times New Roman" panose="02020603050405020304" pitchFamily="18" charset="0"/>
              </a:rPr>
              <a:t>دقة الجهاز </a:t>
            </a:r>
            <a:r>
              <a:rPr lang="en-US" altLang="en-US" sz="1500">
                <a:latin typeface="Times New Roman" panose="02020603050405020304" pitchFamily="18" charset="0"/>
                <a:cs typeface="Times New Roman" panose="02020603050405020304" pitchFamily="18" charset="0"/>
              </a:rPr>
              <a:t>Equipment resolution limits.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199711" y="940814"/>
            <a:ext cx="582262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/>
            <a:r>
              <a:rPr lang="ar-JO" altLang="en-US" sz="3200" u="sng" dirty="0">
                <a:latin typeface="Times New Roman" panose="02020603050405020304" pitchFamily="18" charset="0"/>
              </a:rPr>
              <a:t>تقييم النوع</a:t>
            </a:r>
            <a:r>
              <a:rPr lang="en-US" alt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ar-JO" altLang="en-US" sz="3200" u="sng" dirty="0">
                <a:latin typeface="Times New Roman" panose="02020603050405020304" pitchFamily="18" charset="0"/>
              </a:rPr>
              <a:t> </a:t>
            </a:r>
            <a:r>
              <a:rPr lang="en-US" altLang="en-US" sz="32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B evaluation)</a:t>
            </a:r>
            <a:r>
              <a:rPr lang="ar-JO" altLang="en-US" sz="3200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)</a:t>
            </a:r>
            <a:r>
              <a:rPr lang="en-US" altLang="en-US" sz="3200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  </a:t>
            </a:r>
            <a:r>
              <a:rPr lang="ar-JO" altLang="en-US" sz="3200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 :</a:t>
            </a:r>
            <a:endParaRPr lang="en-US" altLang="en-US" sz="3200" u="sng" dirty="0"/>
          </a:p>
        </p:txBody>
      </p:sp>
      <p:sp>
        <p:nvSpPr>
          <p:cNvPr id="12" name="Rectangle 11"/>
          <p:cNvSpPr/>
          <p:nvPr/>
        </p:nvSpPr>
        <p:spPr>
          <a:xfrm>
            <a:off x="3091543" y="349340"/>
            <a:ext cx="6183086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SY" altLang="en-US" sz="2800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تقدير الارتياب</a:t>
            </a:r>
            <a:r>
              <a:rPr lang="ar-JO" altLang="en-US" sz="2800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 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70532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4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4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4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4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40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4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4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019" grpId="0" build="p"/>
      <p:bldP spid="214023" grpId="0"/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3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2225676" y="1884363"/>
            <a:ext cx="4619625" cy="1479550"/>
          </a:xfrm>
        </p:spPr>
        <p:txBody>
          <a:bodyPr vert="horz" lIns="68580" tIns="34290" rIns="68580" bIns="34290" rtlCol="0">
            <a:normAutofit/>
          </a:bodyPr>
          <a:lstStyle/>
          <a:p>
            <a:pPr algn="r" rtl="1" eaLnBrk="1" hangingPunct="1">
              <a:defRPr/>
            </a:pPr>
            <a:r>
              <a:rPr lang="ar-JO" alt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توزيع على شكل حرف </a:t>
            </a:r>
            <a:r>
              <a:rPr lang="en-US" alt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- </a:t>
            </a:r>
            <a:r>
              <a:rPr lang="ar-JO" alt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ar-JO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نتيجة القياس لديها احتمالية أعلى أو أقل من المتوسط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17411" name="Object 5"/>
          <p:cNvGraphicFramePr>
            <a:graphicFrameLocks noChangeAspect="1"/>
          </p:cNvGraphicFramePr>
          <p:nvPr/>
        </p:nvGraphicFramePr>
        <p:xfrm>
          <a:off x="4194175" y="2841625"/>
          <a:ext cx="1092200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169" imgH="418918" progId="Equation.3">
                  <p:embed/>
                </p:oleObj>
              </mc:Choice>
              <mc:Fallback>
                <p:oleObj name="Equation" r:id="rId2" imgW="533169" imgH="418918" progId="Equation.3">
                  <p:embed/>
                  <p:pic>
                    <p:nvPicPr>
                      <p:cNvPr id="1741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4175" y="2841625"/>
                        <a:ext cx="1092200" cy="858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2" name="Rectangle 6"/>
          <p:cNvSpPr>
            <a:spLocks noChangeArrowheads="1"/>
          </p:cNvSpPr>
          <p:nvPr/>
        </p:nvSpPr>
        <p:spPr bwMode="auto">
          <a:xfrm>
            <a:off x="3181350" y="4457700"/>
            <a:ext cx="291465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9056" tIns="34529" rIns="69056" bIns="34529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87438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30338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773238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304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6876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1448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020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endParaRPr lang="en-US" altLang="en-US" b="1">
              <a:latin typeface="Times New Roman" panose="02020603050405020304" pitchFamily="18" charset="0"/>
            </a:endParaRPr>
          </a:p>
        </p:txBody>
      </p:sp>
      <p:pic>
        <p:nvPicPr>
          <p:cNvPr id="17413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500" y="4556126"/>
            <a:ext cx="21336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4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1943100"/>
            <a:ext cx="2228850" cy="1277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5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257550"/>
            <a:ext cx="2228850" cy="1277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2590800" y="3606801"/>
            <a:ext cx="4572000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Tx/>
              <a:buChar char="•"/>
              <a:defRPr/>
            </a:pPr>
            <a:r>
              <a:rPr lang="en-US" altLang="en-U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Examples:</a:t>
            </a:r>
          </a:p>
          <a:p>
            <a:pPr lvl="1">
              <a:spcBef>
                <a:spcPct val="20000"/>
              </a:spcBef>
              <a:buFontTx/>
              <a:buChar char="–"/>
              <a:defRPr/>
            </a:pPr>
            <a:r>
              <a:rPr lang="en-US" alt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Distribution of a sine wave</a:t>
            </a: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6530976" y="1087438"/>
            <a:ext cx="3698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/>
            <a:r>
              <a:rPr lang="ar-JO" altLang="en-US" sz="2000" u="sng">
                <a:latin typeface="Times New Roman" panose="02020603050405020304" pitchFamily="18" charset="0"/>
              </a:rPr>
              <a:t>تقييم النوع</a:t>
            </a:r>
            <a:r>
              <a:rPr lang="en-US" altLang="en-US" sz="2000" u="sng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ar-JO" altLang="en-US" sz="2000" u="sng">
                <a:latin typeface="Times New Roman" panose="02020603050405020304" pitchFamily="18" charset="0"/>
              </a:rPr>
              <a:t> </a:t>
            </a:r>
            <a:r>
              <a:rPr lang="en-US" altLang="en-US" sz="2000" u="sng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B evaluation)</a:t>
            </a:r>
            <a:r>
              <a:rPr lang="ar-JO" altLang="en-US" sz="2000" u="sng">
                <a:solidFill>
                  <a:srgbClr val="C00000"/>
                </a:solidFill>
                <a:latin typeface="Times New Roman" panose="02020603050405020304" pitchFamily="18" charset="0"/>
              </a:rPr>
              <a:t>)</a:t>
            </a:r>
            <a:r>
              <a:rPr lang="en-US" altLang="en-US" sz="2000" u="sng">
                <a:solidFill>
                  <a:srgbClr val="C00000"/>
                </a:solidFill>
                <a:latin typeface="Times New Roman" panose="02020603050405020304" pitchFamily="18" charset="0"/>
              </a:rPr>
              <a:t>  </a:t>
            </a:r>
            <a:r>
              <a:rPr lang="ar-JO" altLang="en-US" sz="2000" u="sng">
                <a:solidFill>
                  <a:srgbClr val="C00000"/>
                </a:solidFill>
                <a:latin typeface="Times New Roman" panose="02020603050405020304" pitchFamily="18" charset="0"/>
              </a:rPr>
              <a:t> :</a:t>
            </a:r>
            <a:endParaRPr lang="en-US" altLang="en-US" sz="2000" u="sng"/>
          </a:p>
        </p:txBody>
      </p:sp>
      <p:sp>
        <p:nvSpPr>
          <p:cNvPr id="11" name="Rectangle 10"/>
          <p:cNvSpPr/>
          <p:nvPr/>
        </p:nvSpPr>
        <p:spPr>
          <a:xfrm>
            <a:off x="3091543" y="349340"/>
            <a:ext cx="6183086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SY" altLang="en-US" sz="2800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تقدير الارتياب</a:t>
            </a:r>
            <a:r>
              <a:rPr lang="ar-JO" altLang="en-US" sz="2800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 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69676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7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2152651" y="1882775"/>
            <a:ext cx="7593013" cy="3633788"/>
          </a:xfrm>
        </p:spPr>
        <p:txBody>
          <a:bodyPr>
            <a:normAutofit/>
          </a:bodyPr>
          <a:lstStyle/>
          <a:p>
            <a:pPr algn="r" rtl="1" eaLnBrk="1" hangingPunct="1">
              <a:defRPr/>
            </a:pPr>
            <a:r>
              <a:rPr lang="ar-JO" alt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التوزيع</a:t>
            </a:r>
            <a:r>
              <a:rPr lang="en-US" alt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alt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مثلثي الشكل </a:t>
            </a:r>
            <a:r>
              <a:rPr lang="en-US" alt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Triangular distribution </a:t>
            </a:r>
            <a:r>
              <a:rPr lang="ar-JO" alt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ar-JO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التوزيع غير الطبيعي مع انخفاض خطي من الحد الأقصى إلى الصفر</a:t>
            </a:r>
            <a:r>
              <a:rPr lang="ar-JO" alt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18435" name="Object 4"/>
          <p:cNvGraphicFramePr>
            <a:graphicFrameLocks noChangeAspect="1"/>
          </p:cNvGraphicFramePr>
          <p:nvPr/>
        </p:nvGraphicFramePr>
        <p:xfrm>
          <a:off x="4095751" y="2333625"/>
          <a:ext cx="1495425" cy="1174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169" imgH="418918" progId="Equation.3">
                  <p:embed/>
                </p:oleObj>
              </mc:Choice>
              <mc:Fallback>
                <p:oleObj name="Equation" r:id="rId2" imgW="533169" imgH="418918" progId="Equation.3">
                  <p:embed/>
                  <p:pic>
                    <p:nvPicPr>
                      <p:cNvPr id="1843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1" y="2333625"/>
                        <a:ext cx="1495425" cy="1174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436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0676" y="3108326"/>
            <a:ext cx="3368675" cy="2373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3091543" y="331923"/>
            <a:ext cx="6183086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SY" altLang="en-US" sz="2800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تقدير الارتياب</a:t>
            </a:r>
            <a:r>
              <a:rPr lang="ar-JO" altLang="en-US" sz="2800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 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cs typeface="+mj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199711" y="940814"/>
            <a:ext cx="582262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/>
            <a:r>
              <a:rPr lang="ar-JO" altLang="en-US" sz="3200" u="sng" dirty="0">
                <a:latin typeface="Times New Roman" panose="02020603050405020304" pitchFamily="18" charset="0"/>
              </a:rPr>
              <a:t>تقييم النوع</a:t>
            </a:r>
            <a:r>
              <a:rPr lang="en-US" alt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ar-JO" altLang="en-US" sz="3200" u="sng" dirty="0">
                <a:latin typeface="Times New Roman" panose="02020603050405020304" pitchFamily="18" charset="0"/>
              </a:rPr>
              <a:t> </a:t>
            </a:r>
            <a:r>
              <a:rPr lang="en-US" altLang="en-US" sz="32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B evaluation)</a:t>
            </a:r>
            <a:r>
              <a:rPr lang="ar-JO" altLang="en-US" sz="3200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)</a:t>
            </a:r>
            <a:r>
              <a:rPr lang="en-US" altLang="en-US" sz="3200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  </a:t>
            </a:r>
            <a:r>
              <a:rPr lang="ar-JO" altLang="en-US" sz="3200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 :</a:t>
            </a:r>
            <a:endParaRPr lang="en-US" altLang="en-US" sz="3200" u="sng" dirty="0"/>
          </a:p>
        </p:txBody>
      </p:sp>
    </p:spTree>
    <p:extLst>
      <p:ext uri="{BB962C8B-B14F-4D97-AF65-F5344CB8AC3E}">
        <p14:creationId xmlns:p14="http://schemas.microsoft.com/office/powerpoint/2010/main" val="6800385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7094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05"/>
          <a:stretch>
            <a:fillRect/>
          </a:stretch>
        </p:blipFill>
        <p:spPr bwMode="auto">
          <a:xfrm>
            <a:off x="7753351" y="4629151"/>
            <a:ext cx="1693863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709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150" y="2743200"/>
            <a:ext cx="1714500" cy="179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17097" name="Object 9"/>
          <p:cNvGraphicFramePr>
            <a:graphicFrameLocks noChangeAspect="1"/>
          </p:cNvGraphicFramePr>
          <p:nvPr/>
        </p:nvGraphicFramePr>
        <p:xfrm>
          <a:off x="6153151" y="2743200"/>
          <a:ext cx="1565275" cy="180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4" imgW="2085975" imgH="2409825" progId="CorelDRAW.Graphic.12">
                  <p:embed/>
                </p:oleObj>
              </mc:Choice>
              <mc:Fallback>
                <p:oleObj name="CorelDRAW" r:id="rId4" imgW="2085975" imgH="2409825" progId="CorelDRAW.Graphic.12">
                  <p:embed/>
                  <p:pic>
                    <p:nvPicPr>
                      <p:cNvPr id="21709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3151" y="2743200"/>
                        <a:ext cx="1565275" cy="180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7098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1" y="2743201"/>
            <a:ext cx="1565275" cy="181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7099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1" y="4629151"/>
            <a:ext cx="1693863" cy="96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7101" name="Picture 1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339"/>
          <a:stretch>
            <a:fillRect/>
          </a:stretch>
        </p:blipFill>
        <p:spPr bwMode="auto">
          <a:xfrm>
            <a:off x="4438651" y="4629150"/>
            <a:ext cx="1693863" cy="985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7102" name="Picture 14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610" b="11922"/>
          <a:stretch>
            <a:fillRect/>
          </a:stretch>
        </p:blipFill>
        <p:spPr bwMode="auto">
          <a:xfrm>
            <a:off x="2884488" y="4618038"/>
            <a:ext cx="1611312" cy="101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7103" name="Picture 1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1" y="2743201"/>
            <a:ext cx="1571625" cy="181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3073401" y="149226"/>
            <a:ext cx="5307013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Measurement Uncertainty</a:t>
            </a:r>
            <a:r>
              <a:rPr lang="ar-JO" alt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حساب الارتياب -</a:t>
            </a: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199711" y="940814"/>
            <a:ext cx="582262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/>
            <a:r>
              <a:rPr lang="ar-JO" altLang="en-US" sz="3200" u="sng" dirty="0">
                <a:latin typeface="Times New Roman" panose="02020603050405020304" pitchFamily="18" charset="0"/>
              </a:rPr>
              <a:t>تقييم النوع</a:t>
            </a:r>
            <a:r>
              <a:rPr lang="en-US" alt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ar-JO" altLang="en-US" sz="3200" u="sng" dirty="0">
                <a:latin typeface="Times New Roman" panose="02020603050405020304" pitchFamily="18" charset="0"/>
              </a:rPr>
              <a:t> </a:t>
            </a:r>
            <a:r>
              <a:rPr lang="en-US" altLang="en-US" sz="32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B evaluation)</a:t>
            </a:r>
            <a:r>
              <a:rPr lang="ar-JO" altLang="en-US" sz="3200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)</a:t>
            </a:r>
            <a:r>
              <a:rPr lang="en-US" altLang="en-US" sz="3200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  </a:t>
            </a:r>
            <a:r>
              <a:rPr lang="ar-JO" altLang="en-US" sz="3200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 :</a:t>
            </a:r>
            <a:endParaRPr lang="en-US" altLang="en-US" sz="3200" u="sng" dirty="0"/>
          </a:p>
        </p:txBody>
      </p:sp>
    </p:spTree>
    <p:extLst>
      <p:ext uri="{BB962C8B-B14F-4D97-AF65-F5344CB8AC3E}">
        <p14:creationId xmlns:p14="http://schemas.microsoft.com/office/powerpoint/2010/main" val="985279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7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7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7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7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7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7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7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17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7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7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7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7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7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7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17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7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17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170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7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7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6885143"/>
              </p:ext>
            </p:extLst>
          </p:nvPr>
        </p:nvGraphicFramePr>
        <p:xfrm>
          <a:off x="3095627" y="1262742"/>
          <a:ext cx="6927939" cy="3496584"/>
        </p:xfrm>
        <a:graphic>
          <a:graphicData uri="http://schemas.openxmlformats.org/drawingml/2006/table">
            <a:tbl>
              <a:tblPr rtl="1" firstRow="1" bandRow="1">
                <a:tableStyleId>{93296810-A885-4BE3-A3E7-6D5BEEA58F35}</a:tableStyleId>
              </a:tblPr>
              <a:tblGrid>
                <a:gridCol w="2309313">
                  <a:extLst>
                    <a:ext uri="{9D8B030D-6E8A-4147-A177-3AD203B41FA5}">
                      <a16:colId xmlns:a16="http://schemas.microsoft.com/office/drawing/2014/main" val="2831244397"/>
                    </a:ext>
                  </a:extLst>
                </a:gridCol>
                <a:gridCol w="2309313">
                  <a:extLst>
                    <a:ext uri="{9D8B030D-6E8A-4147-A177-3AD203B41FA5}">
                      <a16:colId xmlns:a16="http://schemas.microsoft.com/office/drawing/2014/main" val="1521080792"/>
                    </a:ext>
                  </a:extLst>
                </a:gridCol>
                <a:gridCol w="2309313">
                  <a:extLst>
                    <a:ext uri="{9D8B030D-6E8A-4147-A177-3AD203B41FA5}">
                      <a16:colId xmlns:a16="http://schemas.microsoft.com/office/drawing/2014/main" val="3027722179"/>
                    </a:ext>
                  </a:extLst>
                </a:gridCol>
              </a:tblGrid>
              <a:tr h="46803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Distribution</a:t>
                      </a:r>
                      <a:r>
                        <a:rPr lang="ar-JO" sz="1800" dirty="0"/>
                        <a:t> التوزيعات</a:t>
                      </a:r>
                      <a:r>
                        <a:rPr lang="ar-JO" sz="1800" baseline="0" dirty="0"/>
                        <a:t> </a:t>
                      </a:r>
                      <a:r>
                        <a:rPr lang="en-US" sz="1800" dirty="0"/>
                        <a:t> </a:t>
                      </a:r>
                      <a:endParaRPr lang="en-US" sz="1800" b="1" dirty="0"/>
                    </a:p>
                  </a:txBody>
                  <a:tcPr marL="68575" marR="68575" marT="34291" marB="34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1800" b="1" dirty="0"/>
                        <a:t>القسمة</a:t>
                      </a:r>
                      <a:r>
                        <a:rPr lang="ar-JO" sz="1800" b="1" baseline="0" dirty="0"/>
                        <a:t> على </a:t>
                      </a:r>
                      <a:endParaRPr lang="en-US" sz="1800" b="1" dirty="0"/>
                    </a:p>
                  </a:txBody>
                  <a:tcPr marL="68575" marR="68575" marT="34291" marB="34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1800" b="1" dirty="0"/>
                        <a:t>تطبق</a:t>
                      </a:r>
                      <a:r>
                        <a:rPr lang="ar-JO" sz="1800" b="1" baseline="0" dirty="0"/>
                        <a:t> في </a:t>
                      </a:r>
                      <a:endParaRPr lang="en-US" sz="1800" b="1" dirty="0"/>
                    </a:p>
                  </a:txBody>
                  <a:tcPr marL="68575" marR="68575" marT="34291" marB="34291"/>
                </a:tc>
                <a:extLst>
                  <a:ext uri="{0D108BD9-81ED-4DB2-BD59-A6C34878D82A}">
                    <a16:rowId xmlns:a16="http://schemas.microsoft.com/office/drawing/2014/main" val="3200498346"/>
                  </a:ext>
                </a:extLst>
              </a:tr>
              <a:tr h="63677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Normal  </a:t>
                      </a:r>
                      <a:r>
                        <a:rPr lang="ar-JO" sz="1800" dirty="0"/>
                        <a:t>الطبيعي</a:t>
                      </a:r>
                      <a:endParaRPr lang="en-US" sz="1800" b="1" dirty="0"/>
                    </a:p>
                  </a:txBody>
                  <a:tcPr marL="68575" marR="68575" marT="34291" marB="3429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or 2 </a:t>
                      </a:r>
                      <a:endParaRPr lang="en-US" sz="1800" b="1" dirty="0"/>
                    </a:p>
                  </a:txBody>
                  <a:tcPr marL="68575" marR="68575" marT="34291" marB="3429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1800" dirty="0"/>
                        <a:t>شهادات</a:t>
                      </a:r>
                      <a:r>
                        <a:rPr lang="ar-JO" sz="1800" baseline="0" dirty="0"/>
                        <a:t> المعايرة </a:t>
                      </a:r>
                      <a:r>
                        <a:rPr lang="en-US" sz="1800" dirty="0"/>
                        <a:t> </a:t>
                      </a:r>
                      <a:endParaRPr lang="en-US" sz="1800" b="1" dirty="0"/>
                    </a:p>
                  </a:txBody>
                  <a:tcPr marL="68575" marR="68575" marT="34291" marB="34291" anchor="ctr"/>
                </a:tc>
                <a:extLst>
                  <a:ext uri="{0D108BD9-81ED-4DB2-BD59-A6C34878D82A}">
                    <a16:rowId xmlns:a16="http://schemas.microsoft.com/office/drawing/2014/main" val="1466563195"/>
                  </a:ext>
                </a:extLst>
              </a:tr>
              <a:tr h="111822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Rectangular</a:t>
                      </a:r>
                      <a:r>
                        <a:rPr lang="ar-JO" sz="1800" dirty="0"/>
                        <a:t> المستطيل </a:t>
                      </a:r>
                      <a:endParaRPr lang="en-US" sz="1800" b="1" dirty="0"/>
                    </a:p>
                  </a:txBody>
                  <a:tcPr marL="68575" marR="68575" marT="34291" marB="3429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√3 </a:t>
                      </a:r>
                      <a:endParaRPr lang="en-US" sz="1800" b="1" dirty="0"/>
                    </a:p>
                  </a:txBody>
                  <a:tcPr marL="68575" marR="68575" marT="34291" marB="3429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1800" b="0" dirty="0"/>
                        <a:t>الميزان</a:t>
                      </a:r>
                      <a:r>
                        <a:rPr lang="ar-JO" sz="1800" b="0" baseline="0" dirty="0"/>
                        <a:t> ، ميزان الحرارة ..</a:t>
                      </a:r>
                      <a:endParaRPr lang="en-US" sz="1800" b="1" dirty="0"/>
                    </a:p>
                  </a:txBody>
                  <a:tcPr marL="68575" marR="68575" marT="34291" marB="34291" anchor="ctr"/>
                </a:tc>
                <a:extLst>
                  <a:ext uri="{0D108BD9-81ED-4DB2-BD59-A6C34878D82A}">
                    <a16:rowId xmlns:a16="http://schemas.microsoft.com/office/drawing/2014/main" val="1462137074"/>
                  </a:ext>
                </a:extLst>
              </a:tr>
              <a:tr h="63677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Triangular </a:t>
                      </a:r>
                      <a:r>
                        <a:rPr lang="ar-JO" sz="1800" dirty="0"/>
                        <a:t>المثلث</a:t>
                      </a:r>
                      <a:r>
                        <a:rPr lang="ar-JO" sz="1800" baseline="0" dirty="0"/>
                        <a:t> </a:t>
                      </a:r>
                      <a:endParaRPr lang="en-US" sz="1800" b="1" dirty="0"/>
                    </a:p>
                  </a:txBody>
                  <a:tcPr marL="68575" marR="68575" marT="34291" marB="3429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√6 </a:t>
                      </a:r>
                      <a:endParaRPr lang="en-US" sz="1800" b="1" dirty="0"/>
                    </a:p>
                  </a:txBody>
                  <a:tcPr marL="68575" marR="68575" marT="34291" marB="3429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Glassware </a:t>
                      </a:r>
                      <a:endParaRPr lang="en-US" sz="1800" b="1" dirty="0"/>
                    </a:p>
                  </a:txBody>
                  <a:tcPr marL="68575" marR="68575" marT="34291" marB="34291" anchor="ctr"/>
                </a:tc>
                <a:extLst>
                  <a:ext uri="{0D108BD9-81ED-4DB2-BD59-A6C34878D82A}">
                    <a16:rowId xmlns:a16="http://schemas.microsoft.com/office/drawing/2014/main" val="1222539803"/>
                  </a:ext>
                </a:extLst>
              </a:tr>
              <a:tr h="63677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U Shaped </a:t>
                      </a:r>
                      <a:r>
                        <a:rPr lang="ar-JO" sz="1800" dirty="0"/>
                        <a:t>شكل </a:t>
                      </a:r>
                      <a:r>
                        <a:rPr lang="en-US" sz="1800" dirty="0"/>
                        <a:t>U </a:t>
                      </a:r>
                      <a:endParaRPr lang="en-US" sz="1800" b="1" dirty="0"/>
                    </a:p>
                  </a:txBody>
                  <a:tcPr marL="68575" marR="68575" marT="34291" marB="3429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√2 </a:t>
                      </a:r>
                      <a:endParaRPr lang="en-US" sz="1800" b="1" dirty="0"/>
                    </a:p>
                  </a:txBody>
                  <a:tcPr marL="68575" marR="68575" marT="34291" marB="3429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----</a:t>
                      </a:r>
                      <a:endParaRPr lang="en-US" sz="1800" b="1" dirty="0"/>
                    </a:p>
                  </a:txBody>
                  <a:tcPr marL="68575" marR="68575" marT="34291" marB="34291" anchor="ctr"/>
                </a:tc>
                <a:extLst>
                  <a:ext uri="{0D108BD9-81ED-4DB2-BD59-A6C34878D82A}">
                    <a16:rowId xmlns:a16="http://schemas.microsoft.com/office/drawing/2014/main" val="1091990377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091543" y="331923"/>
            <a:ext cx="6183086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SY" altLang="en-US" sz="2800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تقدير الارتياب</a:t>
            </a:r>
            <a:r>
              <a:rPr lang="ar-JO" altLang="en-US" sz="2800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 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5938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9" name="Text Box 3"/>
          <p:cNvSpPr txBox="1">
            <a:spLocks noChangeArrowheads="1"/>
          </p:cNvSpPr>
          <p:nvPr/>
        </p:nvSpPr>
        <p:spPr bwMode="auto">
          <a:xfrm>
            <a:off x="3225800" y="1266826"/>
            <a:ext cx="5638800" cy="523875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kumimoji="1" lang="ar-SA" altLang="en-US" sz="2800" b="1" dirty="0">
                <a:latin typeface="Times New Roman" panose="02020603050405020304" pitchFamily="18" charset="0"/>
                <a:ea typeface="Mudir MT"/>
                <a:cs typeface="+mj-cs"/>
              </a:rPr>
              <a:t>تعيين المقدار المقيس</a:t>
            </a:r>
            <a:endParaRPr kumimoji="1" lang="en-US" altLang="en-US" sz="2800" b="1" dirty="0">
              <a:latin typeface="Times New Roman" panose="02020603050405020304" pitchFamily="18" charset="0"/>
              <a:ea typeface="Mudir MT"/>
              <a:cs typeface="+mj-cs"/>
            </a:endParaRPr>
          </a:p>
        </p:txBody>
      </p:sp>
      <p:sp>
        <p:nvSpPr>
          <p:cNvPr id="111620" name="Text Box 4"/>
          <p:cNvSpPr txBox="1">
            <a:spLocks noChangeArrowheads="1"/>
          </p:cNvSpPr>
          <p:nvPr/>
        </p:nvSpPr>
        <p:spPr bwMode="auto">
          <a:xfrm>
            <a:off x="3225800" y="2533651"/>
            <a:ext cx="5638800" cy="523875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kumimoji="1" lang="ar-SA" altLang="en-US" sz="2800" b="1">
                <a:latin typeface="Times New Roman" panose="02020603050405020304" pitchFamily="18" charset="0"/>
                <a:ea typeface="Mudir MT"/>
                <a:cs typeface="+mj-cs"/>
              </a:rPr>
              <a:t>تحديد مصادر الارتياب</a:t>
            </a:r>
            <a:endParaRPr kumimoji="1" lang="en-US" altLang="en-US" sz="2800" b="1">
              <a:latin typeface="Times New Roman" panose="02020603050405020304" pitchFamily="18" charset="0"/>
              <a:ea typeface="Mudir MT"/>
              <a:cs typeface="+mj-cs"/>
            </a:endParaRPr>
          </a:p>
        </p:txBody>
      </p:sp>
      <p:sp>
        <p:nvSpPr>
          <p:cNvPr id="111621" name="Text Box 5"/>
          <p:cNvSpPr txBox="1">
            <a:spLocks noChangeArrowheads="1"/>
          </p:cNvSpPr>
          <p:nvPr/>
        </p:nvSpPr>
        <p:spPr bwMode="auto">
          <a:xfrm>
            <a:off x="3225800" y="3773489"/>
            <a:ext cx="5638800" cy="523875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kumimoji="1" lang="ar-SA" altLang="en-US" sz="2800" b="1">
                <a:latin typeface="Times New Roman" panose="02020603050405020304" pitchFamily="18" charset="0"/>
                <a:ea typeface="Mudir MT"/>
                <a:cs typeface="+mj-cs"/>
              </a:rPr>
              <a:t>تقدير قيم مركبات الارتياب</a:t>
            </a:r>
            <a:endParaRPr kumimoji="1" lang="en-US" altLang="en-US" sz="2800" b="1">
              <a:latin typeface="Times New Roman" panose="02020603050405020304" pitchFamily="18" charset="0"/>
              <a:ea typeface="Mudir MT"/>
              <a:cs typeface="+mj-cs"/>
            </a:endParaRPr>
          </a:p>
        </p:txBody>
      </p:sp>
      <p:sp>
        <p:nvSpPr>
          <p:cNvPr id="111622" name="Text Box 6"/>
          <p:cNvSpPr txBox="1">
            <a:spLocks noChangeArrowheads="1"/>
          </p:cNvSpPr>
          <p:nvPr/>
        </p:nvSpPr>
        <p:spPr bwMode="auto">
          <a:xfrm>
            <a:off x="3225800" y="5027614"/>
            <a:ext cx="5638800" cy="523875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kumimoji="1" lang="ar-SA" altLang="en-US" sz="2800" b="1">
                <a:latin typeface="Times New Roman" panose="02020603050405020304" pitchFamily="18" charset="0"/>
                <a:ea typeface="Mudir MT"/>
                <a:cs typeface="+mj-cs"/>
              </a:rPr>
              <a:t>حساب الارتياب الكلي</a:t>
            </a:r>
            <a:endParaRPr kumimoji="1" lang="en-US" altLang="en-US" sz="2800" b="1">
              <a:latin typeface="Times New Roman" panose="02020603050405020304" pitchFamily="18" charset="0"/>
              <a:ea typeface="Mudir MT"/>
              <a:cs typeface="+mj-cs"/>
            </a:endParaRPr>
          </a:p>
        </p:txBody>
      </p:sp>
      <p:sp>
        <p:nvSpPr>
          <p:cNvPr id="111623" name="Line 7"/>
          <p:cNvSpPr>
            <a:spLocks noChangeShapeType="1"/>
          </p:cNvSpPr>
          <p:nvPr/>
        </p:nvSpPr>
        <p:spPr bwMode="auto">
          <a:xfrm>
            <a:off x="6045200" y="198755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1624" name="Line 8"/>
          <p:cNvSpPr>
            <a:spLocks noChangeShapeType="1"/>
          </p:cNvSpPr>
          <p:nvPr/>
        </p:nvSpPr>
        <p:spPr bwMode="auto">
          <a:xfrm>
            <a:off x="6045200" y="324802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1625" name="Line 9"/>
          <p:cNvSpPr>
            <a:spLocks noChangeShapeType="1"/>
          </p:cNvSpPr>
          <p:nvPr/>
        </p:nvSpPr>
        <p:spPr bwMode="auto">
          <a:xfrm>
            <a:off x="6045200" y="4481513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5" name="Rectangle 2"/>
          <p:cNvSpPr>
            <a:spLocks noGrp="1" noChangeArrowheads="1"/>
          </p:cNvSpPr>
          <p:nvPr>
            <p:ph type="title"/>
          </p:nvPr>
        </p:nvSpPr>
        <p:spPr>
          <a:xfrm>
            <a:off x="3454400" y="112714"/>
            <a:ext cx="4332288" cy="719137"/>
          </a:xfr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ar-SY" altLang="en-US" sz="2800" b="1" dirty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</a:rPr>
              <a:t>القواعد المتَّبعة </a:t>
            </a:r>
            <a:r>
              <a:rPr lang="ar-SY" altLang="en-US" sz="2800" b="1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</a:rPr>
              <a:t>لتحديد الارتياب</a:t>
            </a:r>
            <a:endParaRPr lang="ar-SY" altLang="en-US" sz="2800" b="1" dirty="0">
              <a:solidFill>
                <a:schemeClr val="accent6">
                  <a:lumMod val="50000"/>
                </a:schemeClr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380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9" grpId="0" animBg="1" autoUpdateAnimBg="0"/>
      <p:bldP spid="111620" grpId="0" animBg="1" autoUpdateAnimBg="0"/>
      <p:bldP spid="111621" grpId="0" animBg="1" autoUpdateAnimBg="0"/>
      <p:bldP spid="111622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2" name="Rectangle 1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28600" y="1947863"/>
            <a:ext cx="11179629" cy="2171700"/>
          </a:xfrm>
        </p:spPr>
        <p:txBody>
          <a:bodyPr>
            <a:noAutofit/>
          </a:bodyPr>
          <a:lstStyle/>
          <a:p>
            <a:pPr algn="r" rtl="1" eaLnBrk="1" hangingPunct="1">
              <a:lnSpc>
                <a:spcPct val="200000"/>
              </a:lnSpc>
              <a:buFontTx/>
              <a:buNone/>
              <a:defRPr/>
            </a:pPr>
            <a:r>
              <a:rPr lang="ar-SY" altLang="en-US" sz="3600" dirty="0">
                <a:ea typeface="Mudir MT"/>
                <a:cs typeface="+mj-cs"/>
              </a:rPr>
              <a:t>تعيين المقدار المقيس </a:t>
            </a:r>
            <a:r>
              <a:rPr lang="ar-SA" altLang="en-US" sz="3600" dirty="0">
                <a:ea typeface="Mudir MT"/>
                <a:cs typeface="+mj-cs"/>
              </a:rPr>
              <a:t>يعني التعبير بشكل واضح عن الكمية التي سيتم قياسها؛ ووضع تعبير</a:t>
            </a:r>
            <a:r>
              <a:rPr lang="ar-JO" altLang="en-US" sz="3600" dirty="0">
                <a:ea typeface="Mudir MT"/>
                <a:cs typeface="+mj-cs"/>
              </a:rPr>
              <a:t> </a:t>
            </a:r>
            <a:r>
              <a:rPr lang="ar-SA" altLang="en-US" sz="3600" dirty="0">
                <a:ea typeface="Mudir MT"/>
                <a:cs typeface="+mj-cs"/>
              </a:rPr>
              <a:t>كمي يربط القيمة المقيسة بالمعاملات التي تعتمد عليها بالشكل:</a:t>
            </a:r>
            <a:endParaRPr lang="en-US" altLang="en-US" sz="3600" dirty="0">
              <a:ea typeface="Mudir MT"/>
              <a:cs typeface="+mj-cs"/>
            </a:endParaRPr>
          </a:p>
          <a:p>
            <a:pPr algn="ctr" rtl="1" eaLnBrk="1" hangingPunct="1">
              <a:buFontTx/>
              <a:buNone/>
              <a:defRPr/>
            </a:pPr>
            <a:r>
              <a:rPr lang="en-US" altLang="en-US" sz="3600" dirty="0">
                <a:ea typeface="Mudir MT"/>
                <a:cs typeface="+mj-cs"/>
              </a:rPr>
              <a:t> y=f(</a:t>
            </a:r>
            <a:r>
              <a:rPr lang="en-US" altLang="en-US" sz="3600" dirty="0" err="1">
                <a:ea typeface="Mudir MT"/>
                <a:cs typeface="+mj-cs"/>
              </a:rPr>
              <a:t>p,q,r</a:t>
            </a:r>
            <a:r>
              <a:rPr lang="en-US" altLang="en-US" sz="3600" dirty="0">
                <a:ea typeface="Mudir MT"/>
                <a:cs typeface="+mj-cs"/>
              </a:rPr>
              <a:t>,</a:t>
            </a:r>
            <a:r>
              <a:rPr lang="en-US" altLang="en-US" sz="3600" dirty="0">
                <a:latin typeface="Arial" panose="020B0604020202020204" pitchFamily="34" charset="0"/>
                <a:ea typeface="Mudir MT"/>
                <a:cs typeface="+mj-cs"/>
              </a:rPr>
              <a:t>…</a:t>
            </a:r>
            <a:r>
              <a:rPr lang="en-US" altLang="en-US" sz="3600" dirty="0">
                <a:ea typeface="Mudir MT"/>
                <a:cs typeface="+mj-cs"/>
              </a:rPr>
              <a:t>)</a:t>
            </a:r>
          </a:p>
        </p:txBody>
      </p:sp>
      <p:grpSp>
        <p:nvGrpSpPr>
          <p:cNvPr id="24579" name="Group 10"/>
          <p:cNvGrpSpPr>
            <a:grpSpLocks/>
          </p:cNvGrpSpPr>
          <p:nvPr/>
        </p:nvGrpSpPr>
        <p:grpSpPr bwMode="auto">
          <a:xfrm>
            <a:off x="2144714" y="1236664"/>
            <a:ext cx="8029575" cy="407987"/>
            <a:chOff x="22" y="346"/>
            <a:chExt cx="5058" cy="171"/>
          </a:xfrm>
        </p:grpSpPr>
        <p:sp>
          <p:nvSpPr>
            <p:cNvPr id="11" name="Text Box 3"/>
            <p:cNvSpPr txBox="1">
              <a:spLocks noChangeArrowheads="1"/>
            </p:cNvSpPr>
            <p:nvPr/>
          </p:nvSpPr>
          <p:spPr bwMode="auto">
            <a:xfrm>
              <a:off x="3833" y="347"/>
              <a:ext cx="1247" cy="17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19050" cap="sq">
              <a:solidFill>
                <a:srgbClr val="80008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r>
                <a:rPr kumimoji="1" lang="ar-SA" sz="1600" b="1" dirty="0">
                  <a:latin typeface="Times New Roman" pitchFamily="18" charset="0"/>
                  <a:cs typeface="+mj-cs"/>
                </a:rPr>
                <a:t>تعيين المقدار المقيس</a:t>
              </a:r>
              <a:endParaRPr kumimoji="1" lang="en-US" sz="1600" b="1" dirty="0">
                <a:latin typeface="Times New Roman" pitchFamily="18" charset="0"/>
                <a:cs typeface="+mj-cs"/>
              </a:endParaRPr>
            </a:p>
          </p:txBody>
        </p:sp>
        <p:sp>
          <p:nvSpPr>
            <p:cNvPr id="12" name="Text Box 4"/>
            <p:cNvSpPr txBox="1">
              <a:spLocks noChangeArrowheads="1"/>
            </p:cNvSpPr>
            <p:nvPr/>
          </p:nvSpPr>
          <p:spPr bwMode="auto">
            <a:xfrm>
              <a:off x="2562" y="346"/>
              <a:ext cx="1247" cy="170"/>
            </a:xfrm>
            <a:prstGeom prst="rect">
              <a:avLst/>
            </a:prstGeom>
            <a:noFill/>
            <a:ln w="1905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kumimoji="1" lang="ar-SA" altLang="en-US" sz="1200" b="1">
                  <a:solidFill>
                    <a:srgbClr val="666699"/>
                  </a:solidFill>
                  <a:latin typeface="Times New Roman" panose="02020603050405020304" pitchFamily="18" charset="0"/>
                  <a:ea typeface="Mudir MT"/>
                  <a:cs typeface="+mj-cs"/>
                </a:rPr>
                <a:t>تحديد مصادر الارتياب</a:t>
              </a:r>
              <a:endParaRPr kumimoji="1" lang="en-US" altLang="en-US" sz="1200" b="1">
                <a:solidFill>
                  <a:srgbClr val="666699"/>
                </a:solidFill>
                <a:latin typeface="Times New Roman" panose="02020603050405020304" pitchFamily="18" charset="0"/>
                <a:ea typeface="Mudir MT"/>
                <a:cs typeface="+mj-cs"/>
              </a:endParaRPr>
            </a:p>
          </p:txBody>
        </p:sp>
        <p:sp>
          <p:nvSpPr>
            <p:cNvPr id="13" name="Text Box 5"/>
            <p:cNvSpPr txBox="1">
              <a:spLocks noChangeArrowheads="1"/>
            </p:cNvSpPr>
            <p:nvPr/>
          </p:nvSpPr>
          <p:spPr bwMode="auto">
            <a:xfrm>
              <a:off x="1292" y="346"/>
              <a:ext cx="1247" cy="170"/>
            </a:xfrm>
            <a:prstGeom prst="rect">
              <a:avLst/>
            </a:prstGeom>
            <a:noFill/>
            <a:ln w="1905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kumimoji="1" lang="ar-SA" altLang="en-US" sz="1200" b="1">
                  <a:solidFill>
                    <a:srgbClr val="666699"/>
                  </a:solidFill>
                  <a:latin typeface="Times New Roman" panose="02020603050405020304" pitchFamily="18" charset="0"/>
                  <a:ea typeface="Mudir MT"/>
                  <a:cs typeface="+mj-cs"/>
                </a:rPr>
                <a:t>تقدير قيم مركبات الارتياب</a:t>
              </a:r>
              <a:endParaRPr kumimoji="1" lang="en-US" altLang="en-US" sz="1200" b="1">
                <a:solidFill>
                  <a:srgbClr val="666699"/>
                </a:solidFill>
                <a:latin typeface="Times New Roman" panose="02020603050405020304" pitchFamily="18" charset="0"/>
                <a:ea typeface="Mudir MT"/>
                <a:cs typeface="+mj-cs"/>
              </a:endParaRPr>
            </a:p>
          </p:txBody>
        </p:sp>
        <p:sp>
          <p:nvSpPr>
            <p:cNvPr id="14" name="Text Box 6"/>
            <p:cNvSpPr txBox="1">
              <a:spLocks noChangeArrowheads="1"/>
            </p:cNvSpPr>
            <p:nvPr/>
          </p:nvSpPr>
          <p:spPr bwMode="auto">
            <a:xfrm>
              <a:off x="22" y="346"/>
              <a:ext cx="1247" cy="170"/>
            </a:xfrm>
            <a:prstGeom prst="rect">
              <a:avLst/>
            </a:prstGeom>
            <a:noFill/>
            <a:ln w="1905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kumimoji="1" lang="ar-SA" altLang="en-US" sz="1200" b="1">
                  <a:solidFill>
                    <a:srgbClr val="666699"/>
                  </a:solidFill>
                  <a:latin typeface="Times New Roman" panose="02020603050405020304" pitchFamily="18" charset="0"/>
                  <a:ea typeface="Mudir MT"/>
                  <a:cs typeface="+mj-cs"/>
                </a:rPr>
                <a:t>حساب الارتياب الكلي</a:t>
              </a:r>
              <a:endParaRPr kumimoji="1" lang="en-US" altLang="en-US" sz="1200" b="1">
                <a:solidFill>
                  <a:srgbClr val="666699"/>
                </a:solidFill>
                <a:latin typeface="Times New Roman" panose="02020603050405020304" pitchFamily="18" charset="0"/>
                <a:ea typeface="Mudir MT"/>
                <a:cs typeface="+mj-cs"/>
              </a:endParaRPr>
            </a:p>
          </p:txBody>
        </p:sp>
      </p:grpSp>
      <p:sp>
        <p:nvSpPr>
          <p:cNvPr id="16" name="Rectangle 2"/>
          <p:cNvSpPr>
            <a:spLocks noGrp="1" noChangeArrowheads="1"/>
          </p:cNvSpPr>
          <p:nvPr>
            <p:ph type="title"/>
          </p:nvPr>
        </p:nvSpPr>
        <p:spPr>
          <a:xfrm>
            <a:off x="4784725" y="1"/>
            <a:ext cx="2878138" cy="930275"/>
          </a:xfr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ar-SA" altLang="en-US" sz="2800" b="1" dirty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</a:rPr>
              <a:t>عمليـة القيـاس</a:t>
            </a:r>
          </a:p>
        </p:txBody>
      </p:sp>
    </p:spTree>
    <p:extLst>
      <p:ext uri="{BB962C8B-B14F-4D97-AF65-F5344CB8AC3E}">
        <p14:creationId xmlns:p14="http://schemas.microsoft.com/office/powerpoint/2010/main" val="288728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52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78" name="Rectangle 1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123951" y="1800226"/>
            <a:ext cx="10620374" cy="4837113"/>
          </a:xfrm>
        </p:spPr>
        <p:txBody>
          <a:bodyPr/>
          <a:lstStyle/>
          <a:p>
            <a:pPr algn="r" rtl="1" eaLnBrk="1" hangingPunct="1">
              <a:defRPr/>
            </a:pPr>
            <a:r>
              <a:rPr lang="ar-SA" altLang="en-US" b="1" dirty="0">
                <a:solidFill>
                  <a:schemeClr val="accent6">
                    <a:lumMod val="50000"/>
                  </a:schemeClr>
                </a:solidFill>
                <a:ea typeface="Mudir MT"/>
                <a:cs typeface="+mj-cs"/>
              </a:rPr>
              <a:t>الانطلاق من العبارة الأساسية للتعبير عن </a:t>
            </a:r>
            <a:r>
              <a:rPr lang="en-US" altLang="en-US" b="1" dirty="0">
                <a:solidFill>
                  <a:schemeClr val="accent6">
                    <a:lumMod val="50000"/>
                  </a:schemeClr>
                </a:solidFill>
                <a:ea typeface="Mudir MT"/>
                <a:cs typeface="+mj-cs"/>
              </a:rPr>
              <a:t>y</a:t>
            </a:r>
            <a:r>
              <a:rPr lang="ar-SY" altLang="en-US" b="1" dirty="0">
                <a:solidFill>
                  <a:schemeClr val="accent6">
                    <a:lumMod val="50000"/>
                  </a:schemeClr>
                </a:solidFill>
                <a:ea typeface="Mudir MT"/>
                <a:cs typeface="+mj-cs"/>
              </a:rPr>
              <a:t>.</a:t>
            </a:r>
          </a:p>
          <a:p>
            <a:pPr algn="r" rtl="1" eaLnBrk="1" hangingPunct="1">
              <a:defRPr/>
            </a:pPr>
            <a:r>
              <a:rPr lang="ar-SY" altLang="en-US" b="1" dirty="0">
                <a:solidFill>
                  <a:schemeClr val="accent6">
                    <a:lumMod val="50000"/>
                  </a:schemeClr>
                </a:solidFill>
                <a:ea typeface="Mudir MT"/>
                <a:cs typeface="+mj-cs"/>
              </a:rPr>
              <a:t>وضع مخطط السبب والأثر</a:t>
            </a:r>
            <a:r>
              <a:rPr lang="ar-SY" altLang="en-US" b="0" dirty="0">
                <a:ea typeface="Mudir MT"/>
                <a:cs typeface="+mj-cs"/>
              </a:rPr>
              <a:t>.</a:t>
            </a:r>
          </a:p>
        </p:txBody>
      </p:sp>
      <p:sp>
        <p:nvSpPr>
          <p:cNvPr id="113679" name="Line 15"/>
          <p:cNvSpPr>
            <a:spLocks noChangeShapeType="1"/>
          </p:cNvSpPr>
          <p:nvPr/>
        </p:nvSpPr>
        <p:spPr bwMode="auto">
          <a:xfrm>
            <a:off x="2889251" y="4108450"/>
            <a:ext cx="5400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680" name="Text Box 16"/>
          <p:cNvSpPr txBox="1">
            <a:spLocks noChangeArrowheads="1"/>
          </p:cNvSpPr>
          <p:nvPr/>
        </p:nvSpPr>
        <p:spPr bwMode="auto">
          <a:xfrm>
            <a:off x="8428039" y="4108451"/>
            <a:ext cx="503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r" rtl="1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r" rtl="1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r" rtl="1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r" rtl="1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rtl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  <a:cs typeface="Arial" panose="020B0604020202020204" pitchFamily="34" charset="0"/>
              </a:rPr>
              <a:t>Y</a:t>
            </a:r>
          </a:p>
        </p:txBody>
      </p:sp>
      <p:sp>
        <p:nvSpPr>
          <p:cNvPr id="113681" name="Line 17"/>
          <p:cNvSpPr>
            <a:spLocks noChangeShapeType="1"/>
          </p:cNvSpPr>
          <p:nvPr/>
        </p:nvSpPr>
        <p:spPr bwMode="auto">
          <a:xfrm>
            <a:off x="4041775" y="2884488"/>
            <a:ext cx="935038" cy="1223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682" name="Line 18"/>
          <p:cNvSpPr>
            <a:spLocks noChangeShapeType="1"/>
          </p:cNvSpPr>
          <p:nvPr/>
        </p:nvSpPr>
        <p:spPr bwMode="auto">
          <a:xfrm>
            <a:off x="5915025" y="2884488"/>
            <a:ext cx="935038" cy="1223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684" name="Line 20"/>
          <p:cNvSpPr>
            <a:spLocks noChangeShapeType="1"/>
          </p:cNvSpPr>
          <p:nvPr/>
        </p:nvSpPr>
        <p:spPr bwMode="auto">
          <a:xfrm rot="10800000" flipH="1">
            <a:off x="5192713" y="4108450"/>
            <a:ext cx="1008062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685" name="Text Box 21"/>
          <p:cNvSpPr txBox="1">
            <a:spLocks noChangeArrowheads="1"/>
          </p:cNvSpPr>
          <p:nvPr/>
        </p:nvSpPr>
        <p:spPr bwMode="auto">
          <a:xfrm>
            <a:off x="3675064" y="2589213"/>
            <a:ext cx="503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r" rtl="1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r" rtl="1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r" rtl="1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r" rtl="1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rtl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  <a:cs typeface="Arial" panose="020B0604020202020204" pitchFamily="34" charset="0"/>
              </a:rPr>
              <a:t>p</a:t>
            </a:r>
          </a:p>
        </p:txBody>
      </p:sp>
      <p:sp>
        <p:nvSpPr>
          <p:cNvPr id="113686" name="Text Box 22"/>
          <p:cNvSpPr txBox="1">
            <a:spLocks noChangeArrowheads="1"/>
          </p:cNvSpPr>
          <p:nvPr/>
        </p:nvSpPr>
        <p:spPr bwMode="auto">
          <a:xfrm>
            <a:off x="5692775" y="2595563"/>
            <a:ext cx="503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r" rtl="1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r" rtl="1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r" rtl="1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r" rtl="1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rtl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  <a:cs typeface="Arial" panose="020B0604020202020204" pitchFamily="34" charset="0"/>
              </a:rPr>
              <a:t>q</a:t>
            </a:r>
          </a:p>
        </p:txBody>
      </p:sp>
      <p:sp>
        <p:nvSpPr>
          <p:cNvPr id="113687" name="Text Box 23"/>
          <p:cNvSpPr txBox="1">
            <a:spLocks noChangeArrowheads="1"/>
          </p:cNvSpPr>
          <p:nvPr/>
        </p:nvSpPr>
        <p:spPr bwMode="auto">
          <a:xfrm>
            <a:off x="4756150" y="5326063"/>
            <a:ext cx="503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r" rtl="1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r" rtl="1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r" rtl="1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r" rtl="1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rtl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  <a:cs typeface="Arial" panose="020B0604020202020204" pitchFamily="34" charset="0"/>
              </a:rPr>
              <a:t>r</a:t>
            </a:r>
          </a:p>
        </p:txBody>
      </p:sp>
      <p:grpSp>
        <p:nvGrpSpPr>
          <p:cNvPr id="25611" name="Group 10"/>
          <p:cNvGrpSpPr>
            <a:grpSpLocks/>
          </p:cNvGrpSpPr>
          <p:nvPr/>
        </p:nvGrpSpPr>
        <p:grpSpPr bwMode="auto">
          <a:xfrm>
            <a:off x="2163764" y="1133475"/>
            <a:ext cx="8029575" cy="407988"/>
            <a:chOff x="22" y="346"/>
            <a:chExt cx="5058" cy="171"/>
          </a:xfrm>
        </p:grpSpPr>
        <p:sp>
          <p:nvSpPr>
            <p:cNvPr id="18" name="Text Box 3"/>
            <p:cNvSpPr txBox="1">
              <a:spLocks noChangeArrowheads="1"/>
            </p:cNvSpPr>
            <p:nvPr/>
          </p:nvSpPr>
          <p:spPr bwMode="auto">
            <a:xfrm>
              <a:off x="3833" y="347"/>
              <a:ext cx="1247" cy="170"/>
            </a:xfrm>
            <a:prstGeom prst="rect">
              <a:avLst/>
            </a:prstGeom>
            <a:noFill/>
            <a:ln w="19050" cap="sq">
              <a:solidFill>
                <a:srgbClr val="80008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r>
                <a:rPr kumimoji="1" lang="ar-SA" sz="1600" b="1" dirty="0">
                  <a:latin typeface="Times New Roman" pitchFamily="18" charset="0"/>
                  <a:cs typeface="+mj-cs"/>
                </a:rPr>
                <a:t>تعيين المقدار المقيس</a:t>
              </a:r>
              <a:endParaRPr kumimoji="1" lang="en-US" sz="1600" b="1" dirty="0">
                <a:latin typeface="Times New Roman" pitchFamily="18" charset="0"/>
                <a:cs typeface="+mj-cs"/>
              </a:endParaRPr>
            </a:p>
          </p:txBody>
        </p:sp>
        <p:sp>
          <p:nvSpPr>
            <p:cNvPr id="19" name="Text Box 4"/>
            <p:cNvSpPr txBox="1">
              <a:spLocks noChangeArrowheads="1"/>
            </p:cNvSpPr>
            <p:nvPr/>
          </p:nvSpPr>
          <p:spPr bwMode="auto">
            <a:xfrm>
              <a:off x="2562" y="346"/>
              <a:ext cx="1247" cy="17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1905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kumimoji="1" lang="ar-SA" altLang="en-US" sz="1600" b="1" dirty="0">
                  <a:latin typeface="Times New Roman" pitchFamily="18" charset="0"/>
                  <a:cs typeface="+mj-cs"/>
                </a:rPr>
                <a:t>تحديد مصادر الارتياب</a:t>
              </a:r>
              <a:endParaRPr kumimoji="1" lang="en-US" altLang="en-US" sz="1600" b="1" dirty="0">
                <a:latin typeface="Times New Roman" pitchFamily="18" charset="0"/>
                <a:cs typeface="+mj-cs"/>
              </a:endParaRPr>
            </a:p>
          </p:txBody>
        </p:sp>
        <p:sp>
          <p:nvSpPr>
            <p:cNvPr id="20" name="Text Box 5"/>
            <p:cNvSpPr txBox="1">
              <a:spLocks noChangeArrowheads="1"/>
            </p:cNvSpPr>
            <p:nvPr/>
          </p:nvSpPr>
          <p:spPr bwMode="auto">
            <a:xfrm>
              <a:off x="1292" y="346"/>
              <a:ext cx="1247" cy="170"/>
            </a:xfrm>
            <a:prstGeom prst="rect">
              <a:avLst/>
            </a:prstGeom>
            <a:noFill/>
            <a:ln w="1905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kumimoji="1" lang="ar-SA" altLang="en-US" sz="1600" b="1" dirty="0">
                  <a:latin typeface="Times New Roman" pitchFamily="18" charset="0"/>
                  <a:cs typeface="+mj-cs"/>
                </a:rPr>
                <a:t>تقدير قيم مركبات الارتياب</a:t>
              </a:r>
              <a:endParaRPr kumimoji="1" lang="en-US" altLang="en-US" sz="1600" b="1" dirty="0">
                <a:latin typeface="Times New Roman" pitchFamily="18" charset="0"/>
                <a:cs typeface="+mj-cs"/>
              </a:endParaRPr>
            </a:p>
          </p:txBody>
        </p:sp>
        <p:sp>
          <p:nvSpPr>
            <p:cNvPr id="21" name="Text Box 6"/>
            <p:cNvSpPr txBox="1">
              <a:spLocks noChangeArrowheads="1"/>
            </p:cNvSpPr>
            <p:nvPr/>
          </p:nvSpPr>
          <p:spPr bwMode="auto">
            <a:xfrm>
              <a:off x="22" y="346"/>
              <a:ext cx="1247" cy="170"/>
            </a:xfrm>
            <a:prstGeom prst="rect">
              <a:avLst/>
            </a:prstGeom>
            <a:noFill/>
            <a:ln w="1905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kumimoji="1" lang="ar-SA" altLang="en-US" sz="1600" b="1" dirty="0">
                  <a:latin typeface="Times New Roman" pitchFamily="18" charset="0"/>
                  <a:cs typeface="+mj-cs"/>
                </a:rPr>
                <a:t>حساب الارتياب الكلي</a:t>
              </a:r>
              <a:endParaRPr kumimoji="1" lang="en-US" altLang="en-US" sz="1600" b="1" dirty="0">
                <a:latin typeface="Times New Roman" pitchFamily="18" charset="0"/>
                <a:cs typeface="+mj-cs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589756" y="5811106"/>
            <a:ext cx="11268075" cy="83099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defRPr/>
            </a:pPr>
            <a:r>
              <a:rPr lang="ar-SA" sz="2400" b="1" i="1" dirty="0">
                <a:solidFill>
                  <a:schemeClr val="tx1"/>
                </a:solidFill>
                <a:cs typeface="+mj-cs"/>
              </a:rPr>
              <a:t>ويهدف هذا المخطط الى بيان </a:t>
            </a:r>
            <a:r>
              <a:rPr lang="ar-JO" sz="2400" b="1" i="1" dirty="0">
                <a:solidFill>
                  <a:schemeClr val="tx1"/>
                </a:solidFill>
                <a:cs typeface="+mj-cs"/>
              </a:rPr>
              <a:t>مصادر الارتباب </a:t>
            </a:r>
            <a:r>
              <a:rPr lang="ar-SA" sz="2400" b="1" i="1" dirty="0">
                <a:solidFill>
                  <a:schemeClr val="tx1"/>
                </a:solidFill>
                <a:cs typeface="+mj-cs"/>
              </a:rPr>
              <a:t>واستنباط تفاصيلها، ويعتمد على فكرة بسيطة تشبه طريقة تناسق عظمة السمكة اذ يمثل راس السمكة </a:t>
            </a:r>
            <a:r>
              <a:rPr lang="ar-JO" sz="2400" b="1" i="1" dirty="0">
                <a:solidFill>
                  <a:schemeClr val="tx1"/>
                </a:solidFill>
                <a:cs typeface="+mj-cs"/>
              </a:rPr>
              <a:t>القيمة المقاسة</a:t>
            </a:r>
            <a:r>
              <a:rPr lang="ar-SA" sz="2400" b="1" i="1" dirty="0">
                <a:solidFill>
                  <a:schemeClr val="tx1"/>
                </a:solidFill>
                <a:cs typeface="+mj-cs"/>
              </a:rPr>
              <a:t>. وتمثل عظام الهيكل </a:t>
            </a:r>
            <a:r>
              <a:rPr lang="ar-JO" sz="2400" b="1" i="1" dirty="0">
                <a:solidFill>
                  <a:schemeClr val="tx1"/>
                </a:solidFill>
                <a:cs typeface="+mj-cs"/>
              </a:rPr>
              <a:t>المصادر الرئيسية للارتياب.</a:t>
            </a:r>
            <a:endParaRPr lang="en-US" sz="2400" b="1" i="1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23" name="Rectangle 2"/>
          <p:cNvSpPr>
            <a:spLocks noGrp="1" noChangeArrowheads="1"/>
          </p:cNvSpPr>
          <p:nvPr>
            <p:ph type="title"/>
          </p:nvPr>
        </p:nvSpPr>
        <p:spPr>
          <a:xfrm>
            <a:off x="4784725" y="1"/>
            <a:ext cx="2878138" cy="930275"/>
          </a:xfrm>
        </p:spPr>
        <p:txBody>
          <a:bodyPr/>
          <a:lstStyle/>
          <a:p>
            <a:pPr algn="r" eaLnBrk="1" hangingPunct="1">
              <a:defRPr/>
            </a:pPr>
            <a:r>
              <a:rPr lang="ar-SA" altLang="en-US" sz="3200" dirty="0">
                <a:ea typeface="Mudir MT"/>
              </a:rPr>
              <a:t>عمليـة القيـاس</a:t>
            </a:r>
          </a:p>
        </p:txBody>
      </p:sp>
    </p:spTree>
    <p:extLst>
      <p:ext uri="{BB962C8B-B14F-4D97-AF65-F5344CB8AC3E}">
        <p14:creationId xmlns:p14="http://schemas.microsoft.com/office/powerpoint/2010/main" val="4014976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3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3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3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3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3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3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3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3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78" grpId="0" build="p" autoUpdateAnimBg="0"/>
      <p:bldP spid="113680" grpId="0"/>
      <p:bldP spid="113685" grpId="0"/>
      <p:bldP spid="113686" grpId="0"/>
      <p:bldP spid="113687" grpId="0"/>
      <p:bldP spid="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21" name="Rectangle 9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397091" y="1937431"/>
            <a:ext cx="9322480" cy="1393825"/>
          </a:xfrm>
        </p:spPr>
        <p:txBody>
          <a:bodyPr/>
          <a:lstStyle/>
          <a:p>
            <a:pPr algn="r" rtl="1" eaLnBrk="1" hangingPunct="1">
              <a:buFont typeface="Wingdings" panose="05000000000000000000" pitchFamily="2" charset="2"/>
              <a:buChar char="ü"/>
              <a:defRPr/>
            </a:pPr>
            <a:r>
              <a:rPr lang="ar-SA" altLang="en-US" sz="2400" dirty="0">
                <a:ea typeface="Mudir MT"/>
                <a:cs typeface="+mj-cs"/>
              </a:rPr>
              <a:t>تقدير الارتياب الناشئ عن كل مصدر، ومن ثم تجميع هذه القيم لإعطاء الارتياب الكلي.</a:t>
            </a:r>
          </a:p>
          <a:p>
            <a:pPr algn="ctr" rtl="1" eaLnBrk="1" hangingPunct="1">
              <a:buFontTx/>
              <a:buNone/>
              <a:defRPr/>
            </a:pPr>
            <a:r>
              <a:rPr lang="ar-SY" altLang="en-US" sz="2400" dirty="0">
                <a:ea typeface="Mudir MT"/>
                <a:cs typeface="+mj-cs"/>
              </a:rPr>
              <a:t>أو</a:t>
            </a:r>
          </a:p>
          <a:p>
            <a:pPr algn="r" rtl="1" eaLnBrk="1" hangingPunct="1">
              <a:defRPr/>
            </a:pPr>
            <a:endParaRPr lang="ar-SY" altLang="en-US" sz="2400" dirty="0">
              <a:ea typeface="Mudir MT"/>
              <a:cs typeface="+mj-cs"/>
            </a:endParaRPr>
          </a:p>
        </p:txBody>
      </p:sp>
      <p:grpSp>
        <p:nvGrpSpPr>
          <p:cNvPr id="26627" name="Group 10"/>
          <p:cNvGrpSpPr>
            <a:grpSpLocks/>
          </p:cNvGrpSpPr>
          <p:nvPr/>
        </p:nvGrpSpPr>
        <p:grpSpPr bwMode="auto">
          <a:xfrm>
            <a:off x="2163764" y="1133475"/>
            <a:ext cx="8029575" cy="407988"/>
            <a:chOff x="22" y="346"/>
            <a:chExt cx="5058" cy="171"/>
          </a:xfrm>
        </p:grpSpPr>
        <p:sp>
          <p:nvSpPr>
            <p:cNvPr id="10" name="Text Box 3"/>
            <p:cNvSpPr txBox="1">
              <a:spLocks noChangeArrowheads="1"/>
            </p:cNvSpPr>
            <p:nvPr/>
          </p:nvSpPr>
          <p:spPr bwMode="auto">
            <a:xfrm>
              <a:off x="3833" y="347"/>
              <a:ext cx="1247" cy="170"/>
            </a:xfrm>
            <a:prstGeom prst="rect">
              <a:avLst/>
            </a:prstGeom>
            <a:noFill/>
            <a:ln w="19050" cap="sq">
              <a:solidFill>
                <a:srgbClr val="80008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algn="ctr">
                <a:spcBef>
                  <a:spcPct val="50000"/>
                </a:spcBef>
                <a:defRPr/>
              </a:pPr>
              <a:r>
                <a:rPr kumimoji="1" lang="ar-SA" sz="1600" b="1" dirty="0">
                  <a:latin typeface="Times New Roman" pitchFamily="18" charset="0"/>
                  <a:cs typeface="+mj-cs"/>
                </a:rPr>
                <a:t>تعيين المقدار المقيس</a:t>
              </a:r>
              <a:endParaRPr kumimoji="1" lang="en-US" sz="1600" b="1" dirty="0">
                <a:latin typeface="Times New Roman" pitchFamily="18" charset="0"/>
                <a:cs typeface="+mj-cs"/>
              </a:endParaRPr>
            </a:p>
          </p:txBody>
        </p:sp>
        <p:sp>
          <p:nvSpPr>
            <p:cNvPr id="11" name="Text Box 4"/>
            <p:cNvSpPr txBox="1">
              <a:spLocks noChangeArrowheads="1"/>
            </p:cNvSpPr>
            <p:nvPr/>
          </p:nvSpPr>
          <p:spPr bwMode="auto">
            <a:xfrm>
              <a:off x="2562" y="346"/>
              <a:ext cx="1247" cy="170"/>
            </a:xfrm>
            <a:prstGeom prst="rect">
              <a:avLst/>
            </a:prstGeom>
            <a:noFill/>
            <a:ln w="1905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kumimoji="1" lang="ar-SA" altLang="en-US" sz="1600" b="1" dirty="0">
                  <a:latin typeface="Times New Roman" pitchFamily="18" charset="0"/>
                  <a:cs typeface="+mj-cs"/>
                </a:rPr>
                <a:t>تحديد مصادر الارتياب</a:t>
              </a:r>
              <a:endParaRPr kumimoji="1" lang="en-US" altLang="en-US" sz="1600" b="1" dirty="0">
                <a:latin typeface="Times New Roman" pitchFamily="18" charset="0"/>
                <a:cs typeface="+mj-cs"/>
              </a:endParaRPr>
            </a:p>
          </p:txBody>
        </p:sp>
        <p:sp>
          <p:nvSpPr>
            <p:cNvPr id="12" name="Text Box 5"/>
            <p:cNvSpPr txBox="1">
              <a:spLocks noChangeArrowheads="1"/>
            </p:cNvSpPr>
            <p:nvPr/>
          </p:nvSpPr>
          <p:spPr bwMode="auto">
            <a:xfrm>
              <a:off x="1292" y="346"/>
              <a:ext cx="1247" cy="17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19050" cap="sq">
              <a:solidFill>
                <a:schemeClr val="accent6">
                  <a:lumMod val="50000"/>
                </a:schemeClr>
              </a:solidFill>
              <a:miter lim="800000"/>
              <a:headEnd type="none" w="sm" len="sm"/>
              <a:tailEnd type="none" w="sm" len="sm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kumimoji="1" lang="ar-SA" altLang="en-US" sz="1600" b="1" dirty="0">
                  <a:latin typeface="Times New Roman" pitchFamily="18" charset="0"/>
                  <a:cs typeface="+mj-cs"/>
                </a:rPr>
                <a:t>تقدير قيم مركبات الارتياب</a:t>
              </a:r>
              <a:endParaRPr kumimoji="1" lang="en-US" altLang="en-US" sz="1600" b="1" dirty="0">
                <a:latin typeface="Times New Roman" pitchFamily="18" charset="0"/>
                <a:cs typeface="+mj-cs"/>
              </a:endParaRPr>
            </a:p>
          </p:txBody>
        </p:sp>
        <p:sp>
          <p:nvSpPr>
            <p:cNvPr id="13" name="Text Box 6"/>
            <p:cNvSpPr txBox="1">
              <a:spLocks noChangeArrowheads="1"/>
            </p:cNvSpPr>
            <p:nvPr/>
          </p:nvSpPr>
          <p:spPr bwMode="auto">
            <a:xfrm>
              <a:off x="22" y="346"/>
              <a:ext cx="1247" cy="170"/>
            </a:xfrm>
            <a:prstGeom prst="rect">
              <a:avLst/>
            </a:prstGeom>
            <a:noFill/>
            <a:ln w="1905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kumimoji="1" lang="ar-SA" altLang="en-US" sz="1600" b="1" dirty="0">
                  <a:latin typeface="Times New Roman" pitchFamily="18" charset="0"/>
                  <a:cs typeface="+mj-cs"/>
                </a:rPr>
                <a:t>حساب الارتياب الكلي</a:t>
              </a:r>
              <a:endParaRPr kumimoji="1" lang="en-US" altLang="en-US" sz="1600" b="1" dirty="0">
                <a:latin typeface="Times New Roman" pitchFamily="18" charset="0"/>
                <a:cs typeface="+mj-cs"/>
              </a:endParaRPr>
            </a:p>
          </p:txBody>
        </p:sp>
      </p:grpSp>
      <p:sp>
        <p:nvSpPr>
          <p:cNvPr id="14" name="Rectangle 9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870858" y="3522844"/>
            <a:ext cx="9966916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just" rtl="1" eaLnBrk="1" hangingPunct="1">
              <a:spcBef>
                <a:spcPct val="20000"/>
              </a:spcBef>
              <a:buFont typeface="Wingdings" panose="05000000000000000000" pitchFamily="2" charset="2"/>
              <a:buChar char="ü"/>
              <a:defRPr/>
            </a:pPr>
            <a:r>
              <a:rPr lang="ar-SY" altLang="en-US" sz="2400" dirty="0">
                <a:ea typeface="Mudir MT"/>
                <a:cs typeface="+mj-cs"/>
              </a:rPr>
              <a:t>تحديد المشاركات الجزيئية لمركبات الارتياب باستخدام </a:t>
            </a:r>
            <a:r>
              <a:rPr lang="ar-SY" altLang="en-US" sz="2400" b="1" dirty="0">
                <a:solidFill>
                  <a:schemeClr val="accent2">
                    <a:lumMod val="75000"/>
                  </a:schemeClr>
                </a:solidFill>
                <a:ea typeface="Mudir MT"/>
                <a:cs typeface="+mj-cs"/>
              </a:rPr>
              <a:t>بيانات </a:t>
            </a:r>
            <a:r>
              <a:rPr lang="ar-SA" altLang="en-US" sz="2400" b="1" dirty="0">
                <a:solidFill>
                  <a:schemeClr val="accent2">
                    <a:lumMod val="75000"/>
                  </a:schemeClr>
                </a:solidFill>
                <a:ea typeface="Mudir MT"/>
                <a:cs typeface="+mj-cs"/>
              </a:rPr>
              <a:t>اعتماد الطريقة التحليلية</a:t>
            </a:r>
            <a:r>
              <a:rPr lang="ar-SY" altLang="en-US" sz="2400" dirty="0">
                <a:ea typeface="Mudir MT"/>
                <a:cs typeface="+mj-cs"/>
              </a:rPr>
              <a:t>؛ </a:t>
            </a:r>
            <a:r>
              <a:rPr lang="ar-SY" altLang="en-US" sz="2400" dirty="0">
                <a:latin typeface="Tahoma" panose="020B0604030504040204" pitchFamily="34" charset="0"/>
                <a:ea typeface="Mudir MT"/>
                <a:cs typeface="+mj-cs"/>
              </a:rPr>
              <a:t>حيث </a:t>
            </a:r>
            <a:r>
              <a:rPr lang="ar-SA" altLang="en-US" sz="2400" dirty="0">
                <a:latin typeface="Tahoma" panose="020B0604030504040204" pitchFamily="34" charset="0"/>
                <a:ea typeface="Mudir MT"/>
                <a:cs typeface="+mj-cs"/>
              </a:rPr>
              <a:t>يمكن الاعتماد على بيانات اعتماد الطرائق التحليلية لتقدير الارتياب في نتيجة القياس.</a:t>
            </a:r>
            <a:endParaRPr lang="en-US" altLang="en-US" sz="2400" dirty="0">
              <a:latin typeface="Tahoma" panose="020B0604030504040204" pitchFamily="34" charset="0"/>
              <a:ea typeface="Mudir MT"/>
              <a:cs typeface="+mj-cs"/>
            </a:endParaRPr>
          </a:p>
          <a:p>
            <a:pPr algn="just" rtl="1" eaLnBrk="1" hangingPunct="1">
              <a:spcBef>
                <a:spcPct val="20000"/>
              </a:spcBef>
              <a:buFont typeface="Wingdings" panose="05000000000000000000" pitchFamily="2" charset="2"/>
              <a:buChar char="ü"/>
              <a:defRPr/>
            </a:pPr>
            <a:endParaRPr lang="ar-SA" altLang="en-US" sz="2400" dirty="0">
              <a:latin typeface="Tahoma" panose="020B0604030504040204" pitchFamily="34" charset="0"/>
              <a:ea typeface="Mudir MT"/>
              <a:cs typeface="+mj-cs"/>
            </a:endParaRPr>
          </a:p>
          <a:p>
            <a:pPr marL="0" indent="0" algn="just" rtl="1" eaLnBrk="1" hangingPunct="1">
              <a:spcBef>
                <a:spcPct val="20000"/>
              </a:spcBef>
              <a:defRPr/>
            </a:pPr>
            <a:r>
              <a:rPr lang="ar-SA" altLang="en-US" sz="2400" dirty="0">
                <a:latin typeface="Tahoma" panose="020B0604030504040204" pitchFamily="34" charset="0"/>
                <a:ea typeface="Mudir MT"/>
                <a:cs typeface="+mj-cs"/>
              </a:rPr>
              <a:t>فبعد حساب: معامل الاستراجاع؛ تكرارية الطريقة؛ قابلية الإعادة؛ وصحة الطريقة</a:t>
            </a:r>
            <a:r>
              <a:rPr lang="ar-SY" altLang="en-US" sz="2400" dirty="0">
                <a:latin typeface="Tahoma" panose="020B0604030504040204" pitchFamily="34" charset="0"/>
                <a:ea typeface="Mudir MT"/>
                <a:cs typeface="+mj-cs"/>
              </a:rPr>
              <a:t>..</a:t>
            </a:r>
            <a:r>
              <a:rPr lang="ar-SA" altLang="en-US" sz="2400" dirty="0">
                <a:latin typeface="Tahoma" panose="020B0604030504040204" pitchFamily="34" charset="0"/>
                <a:ea typeface="Mudir MT"/>
                <a:cs typeface="+mj-cs"/>
              </a:rPr>
              <a:t>. يحسب الجذر التربيعي لمجموع مربعات هذه المعاملات لإعطاء تقدير للارتياب </a:t>
            </a:r>
            <a:endParaRPr lang="en-US" altLang="en-US" sz="2400" dirty="0">
              <a:latin typeface="Tahoma" panose="020B0604030504040204" pitchFamily="34" charset="0"/>
              <a:ea typeface="Mudir MT"/>
              <a:cs typeface="+mj-cs"/>
            </a:endParaRPr>
          </a:p>
        </p:txBody>
      </p:sp>
      <p:sp>
        <p:nvSpPr>
          <p:cNvPr id="15" name="Rectangle 2"/>
          <p:cNvSpPr>
            <a:spLocks noGrp="1" noChangeArrowheads="1"/>
          </p:cNvSpPr>
          <p:nvPr>
            <p:ph type="title"/>
          </p:nvPr>
        </p:nvSpPr>
        <p:spPr>
          <a:xfrm>
            <a:off x="4784725" y="1"/>
            <a:ext cx="2878138" cy="930275"/>
          </a:xfrm>
        </p:spPr>
        <p:txBody>
          <a:bodyPr/>
          <a:lstStyle/>
          <a:p>
            <a:pPr algn="r" eaLnBrk="1" hangingPunct="1">
              <a:defRPr/>
            </a:pPr>
            <a:r>
              <a:rPr lang="ar-SA" altLang="en-US" sz="3200" dirty="0">
                <a:ea typeface="Mudir MT"/>
              </a:rPr>
              <a:t>عمليـة القيـاس</a:t>
            </a:r>
          </a:p>
        </p:txBody>
      </p:sp>
    </p:spTree>
    <p:extLst>
      <p:ext uri="{BB962C8B-B14F-4D97-AF65-F5344CB8AC3E}">
        <p14:creationId xmlns:p14="http://schemas.microsoft.com/office/powerpoint/2010/main" val="1763099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57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4022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57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4022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21" grpId="0" build="p" autoUpdateAnimBg="0"/>
      <p:bldP spid="1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10D7FE-D188-2CC1-CD88-68CD2E8412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ab 1">
            <a:extLst>
              <a:ext uri="{FF2B5EF4-FFF2-40B4-BE49-F238E27FC236}">
                <a16:creationId xmlns:a16="http://schemas.microsoft.com/office/drawing/2014/main" id="{7BB9481D-B1FD-83D0-57D3-78F1579215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126" y="2217420"/>
            <a:ext cx="2030511" cy="181927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cientific Measuring Devices | CK-12 Foundation">
            <a:extLst>
              <a:ext uri="{FF2B5EF4-FFF2-40B4-BE49-F238E27FC236}">
                <a16:creationId xmlns:a16="http://schemas.microsoft.com/office/drawing/2014/main" id="{6995A8C5-A319-6D25-80A8-2C93E46605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8650" y="2019300"/>
            <a:ext cx="2200276" cy="1676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Errors in Chemical Analysis">
            <a:extLst>
              <a:ext uri="{FF2B5EF4-FFF2-40B4-BE49-F238E27FC236}">
                <a16:creationId xmlns:a16="http://schemas.microsoft.com/office/drawing/2014/main" id="{9F6C534C-B3E1-7399-51A4-8CC2D76A49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2939" y="2019300"/>
            <a:ext cx="2397516" cy="159543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ircle: Hollow 4">
            <a:extLst>
              <a:ext uri="{FF2B5EF4-FFF2-40B4-BE49-F238E27FC236}">
                <a16:creationId xmlns:a16="http://schemas.microsoft.com/office/drawing/2014/main" id="{8E7AD56E-D2A1-1E29-65CE-1112565ED4E1}"/>
              </a:ext>
            </a:extLst>
          </p:cNvPr>
          <p:cNvSpPr/>
          <p:nvPr/>
        </p:nvSpPr>
        <p:spPr>
          <a:xfrm>
            <a:off x="-9433825" y="-8044556"/>
            <a:ext cx="22404066" cy="22280880"/>
          </a:xfrm>
          <a:prstGeom prst="donut">
            <a:avLst>
              <a:gd name="adj" fmla="val 45062"/>
            </a:avLst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EB4E47-FE86-AD43-5F9A-5B39408CB639}"/>
              </a:ext>
            </a:extLst>
          </p:cNvPr>
          <p:cNvSpPr txBox="1"/>
          <p:nvPr/>
        </p:nvSpPr>
        <p:spPr>
          <a:xfrm>
            <a:off x="2325873" y="1182231"/>
            <a:ext cx="9082001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Y" altLang="en-US" sz="4400" dirty="0">
                <a:solidFill>
                  <a:schemeClr val="accent6">
                    <a:lumMod val="50000"/>
                  </a:schemeClr>
                </a:solidFill>
                <a:ea typeface="Mudir MT"/>
                <a:cs typeface="+mj-cs"/>
              </a:rPr>
              <a:t>القياس </a:t>
            </a:r>
            <a:r>
              <a:rPr lang="en-US" altLang="en-US" sz="4400" dirty="0">
                <a:solidFill>
                  <a:schemeClr val="accent6">
                    <a:lumMod val="50000"/>
                  </a:schemeClr>
                </a:solidFill>
                <a:ea typeface="Mudir MT"/>
                <a:cs typeface="+mj-cs"/>
              </a:rPr>
              <a:t>Measurement</a:t>
            </a:r>
            <a:r>
              <a:rPr lang="ar-SY" altLang="en-US" sz="3200" dirty="0">
                <a:ea typeface="Mudir MT"/>
                <a:cs typeface="+mj-cs"/>
              </a:rPr>
              <a:t> </a:t>
            </a:r>
            <a:r>
              <a:rPr lang="en-US" altLang="en-US" sz="3200" dirty="0">
                <a:ea typeface="Mudir MT"/>
                <a:cs typeface="+mj-cs"/>
              </a:rPr>
              <a:t>  </a:t>
            </a:r>
            <a:r>
              <a:rPr lang="ar-JO" altLang="en-US" sz="3200" dirty="0">
                <a:ea typeface="Mudir MT"/>
                <a:cs typeface="+mj-cs"/>
              </a:rPr>
              <a:t>:</a:t>
            </a:r>
            <a:endParaRPr lang="en-US" altLang="en-US" sz="3200" dirty="0">
              <a:ea typeface="Mudir MT"/>
              <a:cs typeface="+mj-cs"/>
            </a:endParaRPr>
          </a:p>
          <a:p>
            <a:pPr algn="r" rtl="1"/>
            <a:r>
              <a:rPr lang="ar-SY" altLang="en-US" sz="4800" dirty="0">
                <a:ea typeface="Mudir MT"/>
                <a:cs typeface="+mj-cs"/>
              </a:rPr>
              <a:t>هو مجموعة من العمليات تهدف إلى تحديد كمية ما</a:t>
            </a:r>
            <a:r>
              <a:rPr lang="en-US" altLang="en-US" sz="4800" dirty="0">
                <a:ea typeface="Mudir MT"/>
                <a:cs typeface="+mj-cs"/>
              </a:rPr>
              <a:t>.</a:t>
            </a:r>
            <a:endParaRPr lang="en-US" sz="48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418856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879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3450726"/>
              </p:ext>
            </p:extLst>
          </p:nvPr>
        </p:nvGraphicFramePr>
        <p:xfrm>
          <a:off x="4141787" y="4071274"/>
          <a:ext cx="3908425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95500" imgH="279400" progId="Equation.3">
                  <p:embed/>
                </p:oleObj>
              </mc:Choice>
              <mc:Fallback>
                <p:oleObj name="Equation" r:id="rId2" imgW="2095500" imgH="279400" progId="Equation.3">
                  <p:embed/>
                  <p:pic>
                    <p:nvPicPr>
                      <p:cNvPr id="11879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1787" y="4071274"/>
                        <a:ext cx="3908425" cy="539750"/>
                      </a:xfrm>
                      <a:prstGeom prst="rect">
                        <a:avLst/>
                      </a:prstGeom>
                      <a:solidFill>
                        <a:srgbClr val="C5E0B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796" name="Rectangle 1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163763" y="1844662"/>
            <a:ext cx="9505418" cy="714155"/>
          </a:xfrm>
        </p:spPr>
        <p:txBody>
          <a:bodyPr>
            <a:noAutofit/>
          </a:bodyPr>
          <a:lstStyle/>
          <a:p>
            <a:pPr marL="342900" indent="-342900" algn="r" rtl="1">
              <a:buFont typeface="Wingdings" panose="05000000000000000000" pitchFamily="2" charset="2"/>
              <a:buChar char="Ø"/>
              <a:defRPr/>
            </a:pPr>
            <a:r>
              <a:rPr lang="ar-SA" altLang="en-US" dirty="0">
                <a:ea typeface="Mudir MT"/>
                <a:cs typeface="+mj-cs"/>
              </a:rPr>
              <a:t>قبل تجميع مركبات الارتياب الجزئية يجب التعبير عنها بالارتياب العياري</a:t>
            </a:r>
            <a:endParaRPr lang="ar-JO" altLang="en-US" dirty="0">
              <a:ea typeface="Mudir MT"/>
              <a:cs typeface="+mj-cs"/>
            </a:endParaRPr>
          </a:p>
          <a:p>
            <a:pPr algn="r" rtl="1" eaLnBrk="1" hangingPunct="1">
              <a:buFont typeface="Wingdings" panose="05000000000000000000" pitchFamily="2" charset="2"/>
              <a:buChar char="Ø"/>
              <a:defRPr/>
            </a:pPr>
            <a:r>
              <a:rPr lang="ar-SA" altLang="en-US" dirty="0">
                <a:ea typeface="Mudir MT"/>
                <a:cs typeface="+mj-cs"/>
              </a:rPr>
              <a:t>بعد ذلك يتم تطبيق إحدى القاعدتين التاليتين: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4784725" y="1"/>
            <a:ext cx="2878138" cy="930275"/>
          </a:xfrm>
        </p:spPr>
        <p:txBody>
          <a:bodyPr/>
          <a:lstStyle/>
          <a:p>
            <a:pPr algn="r" eaLnBrk="1" hangingPunct="1">
              <a:defRPr/>
            </a:pPr>
            <a:r>
              <a:rPr lang="ar-SA" altLang="en-US" sz="3200" dirty="0">
                <a:ea typeface="Mudir MT"/>
              </a:rPr>
              <a:t>عمليـة القيـاس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8213726" y="1136651"/>
            <a:ext cx="1979613" cy="404813"/>
          </a:xfrm>
          <a:prstGeom prst="rect">
            <a:avLst/>
          </a:prstGeom>
          <a:noFill/>
          <a:ln w="19050" cap="sq">
            <a:solidFill>
              <a:srgbClr val="800080"/>
            </a:solidFill>
            <a:miter lim="800000"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>
              <a:spcBef>
                <a:spcPct val="50000"/>
              </a:spcBef>
              <a:defRPr/>
            </a:pPr>
            <a:r>
              <a:rPr kumimoji="1" lang="ar-SA" sz="1600" b="1" dirty="0">
                <a:latin typeface="Times New Roman" pitchFamily="18" charset="0"/>
                <a:cs typeface="+mj-cs"/>
              </a:rPr>
              <a:t>تعيين المقدار المقيس</a:t>
            </a:r>
            <a:endParaRPr kumimoji="1" lang="en-US" sz="1600" b="1" dirty="0">
              <a:latin typeface="Times New Roman" pitchFamily="18" charset="0"/>
              <a:cs typeface="+mj-cs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6196013" y="1133475"/>
            <a:ext cx="1979612" cy="406400"/>
          </a:xfrm>
          <a:prstGeom prst="rect">
            <a:avLst/>
          </a:prstGeom>
          <a:noFill/>
          <a:ln w="1905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kumimoji="1" lang="ar-SA" altLang="en-US" sz="1600" b="1" dirty="0">
                <a:latin typeface="Times New Roman" pitchFamily="18" charset="0"/>
                <a:cs typeface="+mj-cs"/>
              </a:rPr>
              <a:t>تحديد مصادر الارتياب</a:t>
            </a:r>
            <a:endParaRPr kumimoji="1" lang="en-US" altLang="en-US" sz="1600" b="1" dirty="0">
              <a:latin typeface="Times New Roman" pitchFamily="18" charset="0"/>
              <a:cs typeface="+mj-cs"/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4179888" y="1133475"/>
            <a:ext cx="1979612" cy="406400"/>
          </a:xfrm>
          <a:prstGeom prst="rect">
            <a:avLst/>
          </a:prstGeom>
          <a:noFill/>
          <a:ln w="19050" cap="sq">
            <a:solidFill>
              <a:schemeClr val="accent6">
                <a:lumMod val="50000"/>
              </a:schemeClr>
            </a:solidFill>
            <a:miter lim="800000"/>
            <a:headEnd type="none" w="sm" len="sm"/>
            <a:tailEnd type="none" w="sm" len="sm"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kumimoji="1" lang="ar-SA" altLang="en-US" sz="1600" b="1" dirty="0">
                <a:latin typeface="Times New Roman" pitchFamily="18" charset="0"/>
                <a:cs typeface="+mj-cs"/>
              </a:rPr>
              <a:t>تقدير قيم مركبات الارتياب</a:t>
            </a:r>
            <a:endParaRPr kumimoji="1" lang="en-US" altLang="en-US" sz="1600" b="1" dirty="0">
              <a:latin typeface="Times New Roman" pitchFamily="18" charset="0"/>
              <a:cs typeface="+mj-cs"/>
            </a:endParaRP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163763" y="1133475"/>
            <a:ext cx="1979612" cy="4064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kumimoji="1" lang="ar-SA" altLang="en-US" sz="1600" b="1" dirty="0">
                <a:latin typeface="Times New Roman" pitchFamily="18" charset="0"/>
                <a:cs typeface="+mj-cs"/>
              </a:rPr>
              <a:t>حساب الارتياب الكلي</a:t>
            </a:r>
            <a:endParaRPr kumimoji="1" lang="en-US" altLang="en-US" sz="1600" b="1" dirty="0">
              <a:latin typeface="Times New Roman" pitchFamily="18" charset="0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0076" y="4783343"/>
            <a:ext cx="11247664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 rtl="1"/>
            <a:r>
              <a:rPr lang="ar-SY" altLang="en-US" sz="2400" b="1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القاعدة الثانية:</a:t>
            </a:r>
            <a:r>
              <a:rPr lang="ar-SY" altLang="en-US" sz="2400" dirty="0">
                <a:solidFill>
                  <a:schemeClr val="tx1"/>
                </a:solidFill>
                <a:cs typeface="+mj-cs"/>
              </a:rPr>
              <a:t> عندما تكون عبارة التعبير عن القيمة المقيسة </a:t>
            </a:r>
            <a:r>
              <a:rPr lang="en-US" altLang="en-US" sz="2400" dirty="0">
                <a:solidFill>
                  <a:schemeClr val="tx1"/>
                </a:solidFill>
                <a:cs typeface="+mj-cs"/>
              </a:rPr>
              <a:t>y</a:t>
            </a:r>
            <a:r>
              <a:rPr lang="ar-SY" altLang="en-US" sz="2400" dirty="0">
                <a:solidFill>
                  <a:schemeClr val="tx1"/>
                </a:solidFill>
                <a:cs typeface="+mj-cs"/>
              </a:rPr>
              <a:t> تحوي حاصل ضرب أو حاصل قسمة مثلاً لها الشكل: </a:t>
            </a:r>
            <a:r>
              <a:rPr lang="en-US" altLang="en-US" sz="2400" dirty="0">
                <a:solidFill>
                  <a:schemeClr val="tx1"/>
                </a:solidFill>
                <a:cs typeface="+mj-cs"/>
              </a:rPr>
              <a:t>y=(p x q x r…)</a:t>
            </a:r>
            <a:r>
              <a:rPr lang="ar-SY" altLang="en-US" sz="2400" dirty="0">
                <a:solidFill>
                  <a:schemeClr val="tx1"/>
                </a:solidFill>
                <a:cs typeface="+mj-cs"/>
              </a:rPr>
              <a:t>، أو </a:t>
            </a:r>
            <a:r>
              <a:rPr lang="en-US" altLang="en-US" sz="2400" dirty="0">
                <a:solidFill>
                  <a:schemeClr val="tx1"/>
                </a:solidFill>
                <a:cs typeface="+mj-cs"/>
              </a:rPr>
              <a:t>y = p /(q x r...)</a:t>
            </a:r>
            <a:r>
              <a:rPr lang="ar-SY" altLang="en-US" sz="2400" dirty="0">
                <a:solidFill>
                  <a:schemeClr val="tx1"/>
                </a:solidFill>
                <a:cs typeface="+mj-cs"/>
              </a:rPr>
              <a:t> </a:t>
            </a:r>
            <a:r>
              <a:rPr lang="en-US" altLang="en-US" sz="2400" dirty="0">
                <a:solidFill>
                  <a:schemeClr val="tx1"/>
                </a:solidFill>
                <a:cs typeface="+mj-cs"/>
              </a:rPr>
              <a:t> </a:t>
            </a:r>
            <a:r>
              <a:rPr lang="ar-SY" altLang="en-US" sz="2400" dirty="0">
                <a:solidFill>
                  <a:schemeClr val="tx1"/>
                </a:solidFill>
                <a:cs typeface="+mj-cs"/>
              </a:rPr>
              <a:t>عندها </a:t>
            </a:r>
            <a:r>
              <a:rPr lang="ar-SA" altLang="en-US" sz="2400" dirty="0">
                <a:solidFill>
                  <a:schemeClr val="tx1"/>
                </a:solidFill>
                <a:cs typeface="+mj-cs"/>
              </a:rPr>
              <a:t>الارتياب النسبي الكلي </a:t>
            </a:r>
            <a:r>
              <a:rPr lang="en-US" altLang="en-US" sz="2400" dirty="0">
                <a:solidFill>
                  <a:schemeClr val="tx1"/>
                </a:solidFill>
                <a:cs typeface="+mj-cs"/>
              </a:rPr>
              <a:t>uc(y)</a:t>
            </a:r>
            <a:r>
              <a:rPr lang="ar-SY" altLang="en-US" sz="2400" dirty="0">
                <a:solidFill>
                  <a:schemeClr val="tx1"/>
                </a:solidFill>
                <a:cs typeface="+mj-cs"/>
              </a:rPr>
              <a:t> </a:t>
            </a:r>
            <a:r>
              <a:rPr lang="ar-SA" altLang="en-US" sz="2400" dirty="0">
                <a:solidFill>
                  <a:schemeClr val="tx1"/>
                </a:solidFill>
                <a:cs typeface="+mj-cs"/>
              </a:rPr>
              <a:t>يعطى بـ</a:t>
            </a:r>
            <a:r>
              <a:rPr lang="ar-SA" altLang="en-US" sz="2400" b="1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: </a:t>
            </a:r>
          </a:p>
        </p:txBody>
      </p:sp>
      <p:sp>
        <p:nvSpPr>
          <p:cNvPr id="6" name="Rectangle 5"/>
          <p:cNvSpPr/>
          <p:nvPr/>
        </p:nvSpPr>
        <p:spPr>
          <a:xfrm>
            <a:off x="687920" y="3170005"/>
            <a:ext cx="11071747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 rtl="1" eaLnBrk="1" hangingPunct="1">
              <a:defRPr/>
            </a:pPr>
            <a:r>
              <a:rPr lang="ar-SY" altLang="en-US" sz="2400" b="1" dirty="0">
                <a:solidFill>
                  <a:schemeClr val="accent2">
                    <a:lumMod val="75000"/>
                  </a:schemeClr>
                </a:solidFill>
                <a:ea typeface="Mudir MT"/>
                <a:cs typeface="+mj-cs"/>
              </a:rPr>
              <a:t>القاعدة الاولى: </a:t>
            </a:r>
            <a:r>
              <a:rPr lang="ar-SY" altLang="en-US" sz="2400" dirty="0">
                <a:ea typeface="Mudir MT"/>
                <a:cs typeface="+mj-cs"/>
              </a:rPr>
              <a:t>عندما تكون عبارة التعبير عن القيمة المقيسة </a:t>
            </a:r>
            <a:r>
              <a:rPr lang="en-US" altLang="en-US" sz="2400" dirty="0">
                <a:ea typeface="Mudir MT"/>
                <a:cs typeface="+mj-cs"/>
              </a:rPr>
              <a:t>y</a:t>
            </a:r>
            <a:r>
              <a:rPr lang="ar-SY" altLang="en-US" sz="2400" dirty="0">
                <a:ea typeface="Mudir MT"/>
                <a:cs typeface="+mj-cs"/>
              </a:rPr>
              <a:t> لا تحوي سوى مجاميع وفروق مثلاً لها الشكل: </a:t>
            </a:r>
            <a:r>
              <a:rPr lang="en-US" altLang="en-US" sz="2400" dirty="0">
                <a:ea typeface="Mudir MT"/>
                <a:cs typeface="+mj-cs"/>
              </a:rPr>
              <a:t>y = (p + q - r</a:t>
            </a:r>
            <a:r>
              <a:rPr lang="en-US" altLang="en-US" sz="2400" dirty="0">
                <a:latin typeface="Arial" panose="020B0604020202020204" pitchFamily="34" charset="0"/>
                <a:ea typeface="Mudir MT"/>
                <a:cs typeface="+mj-cs"/>
              </a:rPr>
              <a:t>…</a:t>
            </a:r>
            <a:r>
              <a:rPr lang="en-US" altLang="en-US" sz="2400" dirty="0">
                <a:ea typeface="Mudir MT"/>
                <a:cs typeface="+mj-cs"/>
              </a:rPr>
              <a:t>)</a:t>
            </a:r>
            <a:r>
              <a:rPr lang="ar-SY" altLang="en-US" sz="2400" dirty="0">
                <a:ea typeface="Mudir MT"/>
                <a:cs typeface="+mj-cs"/>
              </a:rPr>
              <a:t>، عندها </a:t>
            </a:r>
            <a:r>
              <a:rPr lang="ar-SA" altLang="en-US" sz="2400" dirty="0">
                <a:ea typeface="Mudir MT"/>
                <a:cs typeface="+mj-cs"/>
              </a:rPr>
              <a:t>الارتياب النسبي الكلي </a:t>
            </a:r>
            <a:r>
              <a:rPr lang="en-US" altLang="en-US" sz="2400" dirty="0" err="1">
                <a:ea typeface="Mudir MT"/>
                <a:cs typeface="+mj-cs"/>
              </a:rPr>
              <a:t>u</a:t>
            </a:r>
            <a:r>
              <a:rPr lang="en-US" altLang="en-US" sz="2400" baseline="-25000" dirty="0" err="1">
                <a:ea typeface="Mudir MT"/>
                <a:cs typeface="+mj-cs"/>
              </a:rPr>
              <a:t>c</a:t>
            </a:r>
            <a:r>
              <a:rPr lang="en-US" altLang="en-US" sz="2400" dirty="0">
                <a:ea typeface="Mudir MT"/>
                <a:cs typeface="+mj-cs"/>
              </a:rPr>
              <a:t>(y)</a:t>
            </a:r>
            <a:r>
              <a:rPr lang="ar-SY" altLang="en-US" sz="2400" dirty="0">
                <a:ea typeface="Mudir MT"/>
                <a:cs typeface="+mj-cs"/>
              </a:rPr>
              <a:t> </a:t>
            </a:r>
            <a:r>
              <a:rPr lang="ar-SA" altLang="en-US" sz="2400" dirty="0">
                <a:ea typeface="Mudir MT"/>
                <a:cs typeface="+mj-cs"/>
              </a:rPr>
              <a:t>يعطى بـ: </a:t>
            </a:r>
            <a:endParaRPr lang="ar-SY" altLang="en-US" sz="4000" dirty="0">
              <a:ea typeface="Mudir MT"/>
              <a:cs typeface="+mj-cs"/>
            </a:endParaRPr>
          </a:p>
        </p:txBody>
      </p:sp>
      <p:graphicFrame>
        <p:nvGraphicFramePr>
          <p:cNvPr id="2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5804155"/>
              </p:ext>
            </p:extLst>
          </p:nvPr>
        </p:nvGraphicFramePr>
        <p:xfrm>
          <a:off x="3994150" y="5724525"/>
          <a:ext cx="42037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2209800" imgH="546100" progId="Equation.3">
                  <p:embed/>
                </p:oleObj>
              </mc:Choice>
              <mc:Fallback>
                <p:oleObj r:id="rId4" imgW="2209800" imgH="546100" progId="Equation.3">
                  <p:embed/>
                  <p:pic>
                    <p:nvPicPr>
                      <p:cNvPr id="2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4150" y="5724525"/>
                        <a:ext cx="4203700" cy="850900"/>
                      </a:xfrm>
                      <a:prstGeom prst="rect">
                        <a:avLst/>
                      </a:prstGeom>
                      <a:solidFill>
                        <a:srgbClr val="C5E0B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5691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8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8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8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96" grpId="0" build="p"/>
      <p:bldP spid="4" grpId="0" animBg="1"/>
      <p:bldP spid="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2"/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r" rtl="1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r" rtl="1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r" rtl="1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r" rtl="1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8213726" y="1136651"/>
            <a:ext cx="1979613" cy="404813"/>
          </a:xfrm>
          <a:prstGeom prst="rect">
            <a:avLst/>
          </a:prstGeom>
          <a:noFill/>
          <a:ln w="19050" cap="sq">
            <a:solidFill>
              <a:srgbClr val="800080"/>
            </a:solidFill>
            <a:miter lim="800000"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>
              <a:spcBef>
                <a:spcPct val="50000"/>
              </a:spcBef>
              <a:defRPr/>
            </a:pPr>
            <a:r>
              <a:rPr kumimoji="1" lang="ar-SA" sz="1600" b="1" dirty="0">
                <a:latin typeface="Times New Roman" pitchFamily="18" charset="0"/>
                <a:cs typeface="+mj-cs"/>
              </a:rPr>
              <a:t>تعيين المقدار المقيس</a:t>
            </a:r>
            <a:endParaRPr kumimoji="1" lang="en-US" sz="1600" b="1" dirty="0">
              <a:latin typeface="Times New Roman" pitchFamily="18" charset="0"/>
              <a:cs typeface="+mj-cs"/>
            </a:endParaRP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6196013" y="1133475"/>
            <a:ext cx="1979612" cy="406400"/>
          </a:xfrm>
          <a:prstGeom prst="rect">
            <a:avLst/>
          </a:prstGeom>
          <a:noFill/>
          <a:ln w="1905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kumimoji="1" lang="ar-SA" altLang="en-US" sz="1600" b="1" dirty="0">
                <a:latin typeface="Times New Roman" pitchFamily="18" charset="0"/>
                <a:cs typeface="+mj-cs"/>
              </a:rPr>
              <a:t>تحديد مصادر الارتياب</a:t>
            </a:r>
            <a:endParaRPr kumimoji="1" lang="en-US" altLang="en-US" sz="1600" b="1" dirty="0">
              <a:latin typeface="Times New Roman" pitchFamily="18" charset="0"/>
              <a:cs typeface="+mj-cs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4179888" y="1133475"/>
            <a:ext cx="1979612" cy="406400"/>
          </a:xfrm>
          <a:prstGeom prst="rect">
            <a:avLst/>
          </a:prstGeom>
          <a:noFill/>
          <a:ln w="19050" cap="sq">
            <a:solidFill>
              <a:schemeClr val="accent6">
                <a:lumMod val="50000"/>
              </a:schemeClr>
            </a:solidFill>
            <a:miter lim="800000"/>
            <a:headEnd type="none" w="sm" len="sm"/>
            <a:tailEnd type="none" w="sm" len="sm"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kumimoji="1" lang="ar-SA" altLang="en-US" sz="1600" b="1" dirty="0">
                <a:latin typeface="Times New Roman" pitchFamily="18" charset="0"/>
                <a:cs typeface="+mj-cs"/>
              </a:rPr>
              <a:t>تقدير قيم مركبات الارتياب</a:t>
            </a:r>
            <a:endParaRPr kumimoji="1" lang="en-US" altLang="en-US" sz="1600" b="1" dirty="0">
              <a:latin typeface="Times New Roman" pitchFamily="18" charset="0"/>
              <a:cs typeface="+mj-cs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163763" y="1133475"/>
            <a:ext cx="1979612" cy="4064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kumimoji="1" lang="ar-SA" altLang="en-US" sz="1600" b="1" dirty="0">
                <a:latin typeface="Times New Roman" pitchFamily="18" charset="0"/>
                <a:cs typeface="+mj-cs"/>
              </a:rPr>
              <a:t>حساب الارتياب الكلي</a:t>
            </a:r>
            <a:endParaRPr kumimoji="1" lang="en-US" altLang="en-US" sz="1600" b="1" dirty="0">
              <a:latin typeface="Times New Roman" pitchFamily="18" charset="0"/>
              <a:cs typeface="+mj-cs"/>
            </a:endParaRPr>
          </a:p>
        </p:txBody>
      </p:sp>
      <p:sp>
        <p:nvSpPr>
          <p:cNvPr id="17" name="Rectangle 2"/>
          <p:cNvSpPr>
            <a:spLocks noGrp="1" noChangeArrowheads="1"/>
          </p:cNvSpPr>
          <p:nvPr>
            <p:ph type="title"/>
          </p:nvPr>
        </p:nvSpPr>
        <p:spPr>
          <a:xfrm>
            <a:off x="4784725" y="1"/>
            <a:ext cx="2878138" cy="930275"/>
          </a:xfrm>
        </p:spPr>
        <p:txBody>
          <a:bodyPr/>
          <a:lstStyle/>
          <a:p>
            <a:pPr algn="r" eaLnBrk="1" hangingPunct="1">
              <a:defRPr/>
            </a:pPr>
            <a:r>
              <a:rPr lang="ar-SA" altLang="en-US" sz="3200" dirty="0">
                <a:ea typeface="Mudir MT"/>
              </a:rPr>
              <a:t>عمليـة القيـاس</a:t>
            </a:r>
          </a:p>
        </p:txBody>
      </p:sp>
      <p:sp>
        <p:nvSpPr>
          <p:cNvPr id="4" name="Rectangle 3"/>
          <p:cNvSpPr/>
          <p:nvPr/>
        </p:nvSpPr>
        <p:spPr>
          <a:xfrm>
            <a:off x="1238250" y="1851026"/>
            <a:ext cx="91932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 eaLnBrk="1" hangingPunct="1">
              <a:buFont typeface="Wingdings" panose="05000000000000000000" pitchFamily="2" charset="2"/>
              <a:buChar char="ü"/>
              <a:defRPr/>
            </a:pPr>
            <a:r>
              <a:rPr lang="ar-J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عدم اليقين الممتد (</a:t>
            </a:r>
            <a:r>
              <a:rPr lang="en-US" altLang="en-US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Expanded uncertainty </a:t>
            </a:r>
            <a:r>
              <a:rPr lang="ar-JO" altLang="en-US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)- أفضل تقدير للفترة التي تحتوي على قيمة مرجعية للمعايرة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"/>
          <p:cNvSpPr txBox="1"/>
          <p:nvPr/>
        </p:nvSpPr>
        <p:spPr>
          <a:xfrm>
            <a:off x="5433341" y="2703513"/>
            <a:ext cx="1452321" cy="443711"/>
          </a:xfrm>
          <a:prstGeom prst="rect">
            <a:avLst/>
          </a:prstGeom>
          <a:noFill/>
        </p:spPr>
        <p:txBody>
          <a:bodyPr wrap="none" lIns="0" tIns="0" rIns="0">
            <a:spAutoFit/>
          </a:bodyPr>
          <a:lstStyle/>
          <a:p>
            <a:pPr algn="just">
              <a:lnSpc>
                <a:spcPts val="3100"/>
              </a:lnSpc>
              <a:defRPr/>
            </a:pPr>
            <a:r>
              <a:rPr lang="en-US" altLang="zh-CN" sz="3200" i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altLang="zh-CN" sz="3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i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altLang="zh-CN" sz="3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i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zh-CN" sz="3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i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uc</a:t>
            </a:r>
          </a:p>
        </p:txBody>
      </p:sp>
      <p:sp>
        <p:nvSpPr>
          <p:cNvPr id="5" name="Rectangle 4"/>
          <p:cNvSpPr/>
          <p:nvPr/>
        </p:nvSpPr>
        <p:spPr>
          <a:xfrm>
            <a:off x="5433341" y="3184523"/>
            <a:ext cx="5199062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k </a:t>
            </a:r>
            <a:r>
              <a:rPr lang="ar-JO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عامل التغطية  </a:t>
            </a:r>
            <a:r>
              <a:rPr lang="en-US" alt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Coverage factor </a:t>
            </a:r>
            <a:endParaRPr lang="en-US" sz="2800" dirty="0"/>
          </a:p>
        </p:txBody>
      </p:sp>
      <p:sp>
        <p:nvSpPr>
          <p:cNvPr id="22" name="TextBox 1"/>
          <p:cNvSpPr txBox="1"/>
          <p:nvPr/>
        </p:nvSpPr>
        <p:spPr>
          <a:xfrm>
            <a:off x="3787775" y="3960814"/>
            <a:ext cx="2708618" cy="1457325"/>
          </a:xfrm>
          <a:prstGeom prst="rect">
            <a:avLst/>
          </a:prstGeom>
          <a:noFill/>
        </p:spPr>
        <p:txBody>
          <a:bodyPr wrap="square" lIns="0" tIns="0" rIns="0">
            <a:spAutoFit/>
          </a:bodyPr>
          <a:lstStyle/>
          <a:p>
            <a:pPr>
              <a:lnSpc>
                <a:spcPts val="2600"/>
              </a:lnSpc>
              <a:tabLst>
                <a:tab pos="279400" algn="l"/>
              </a:tabLst>
              <a:defRPr/>
            </a:pPr>
            <a:r>
              <a:rPr lang="en-US" altLang="zh-CN" sz="2400" dirty="0">
                <a:solidFill>
                  <a:schemeClr val="tx2">
                    <a:lumMod val="50000"/>
                  </a:schemeClr>
                </a:solidFill>
                <a:latin typeface="Wingdings" pitchFamily="18" charset="0"/>
                <a:cs typeface="Wingdings" pitchFamily="18" charset="0"/>
              </a:rPr>
              <a:t></a:t>
            </a:r>
            <a:r>
              <a:rPr lang="en-US" altLang="zh-CN" sz="2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 SD or k=1:</a:t>
            </a:r>
          </a:p>
          <a:p>
            <a:pPr>
              <a:lnSpc>
                <a:spcPts val="1000"/>
              </a:lnSpc>
              <a:defRPr/>
            </a:pPr>
            <a:endParaRPr lang="en-US" altLang="zh-CN" sz="2400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lnSpc>
                <a:spcPts val="3300"/>
              </a:lnSpc>
              <a:tabLst>
                <a:tab pos="279400" algn="l"/>
              </a:tabLst>
              <a:defRPr/>
            </a:pPr>
            <a:r>
              <a:rPr lang="en-US" altLang="zh-CN" sz="2400" dirty="0">
                <a:solidFill>
                  <a:schemeClr val="tx2">
                    <a:lumMod val="50000"/>
                  </a:schemeClr>
                </a:solidFill>
                <a:latin typeface="Wingdings" pitchFamily="18" charset="0"/>
                <a:cs typeface="Wingdings" pitchFamily="18" charset="0"/>
              </a:rPr>
              <a:t></a:t>
            </a:r>
            <a:r>
              <a:rPr lang="en-US" altLang="zh-CN" sz="2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 SD or k=2:</a:t>
            </a:r>
          </a:p>
          <a:p>
            <a:pPr>
              <a:lnSpc>
                <a:spcPts val="1000"/>
              </a:lnSpc>
              <a:defRPr/>
            </a:pPr>
            <a:endParaRPr lang="en-US" altLang="zh-CN" sz="2400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lnSpc>
                <a:spcPts val="3100"/>
              </a:lnSpc>
              <a:tabLst>
                <a:tab pos="279400" algn="l"/>
              </a:tabLst>
              <a:defRPr/>
            </a:pPr>
            <a:r>
              <a:rPr lang="en-US" altLang="zh-CN" sz="2400" dirty="0">
                <a:solidFill>
                  <a:schemeClr val="tx2">
                    <a:lumMod val="50000"/>
                  </a:schemeClr>
                </a:solidFill>
                <a:latin typeface="Wingdings" pitchFamily="18" charset="0"/>
                <a:cs typeface="Wingdings" pitchFamily="18" charset="0"/>
              </a:rPr>
              <a:t></a:t>
            </a:r>
            <a:r>
              <a:rPr lang="en-US" altLang="zh-CN" sz="2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 SD or k=3:</a:t>
            </a:r>
          </a:p>
        </p:txBody>
      </p:sp>
      <p:sp>
        <p:nvSpPr>
          <p:cNvPr id="23" name="TextBox 1"/>
          <p:cNvSpPr txBox="1"/>
          <p:nvPr/>
        </p:nvSpPr>
        <p:spPr>
          <a:xfrm>
            <a:off x="6053137" y="3960814"/>
            <a:ext cx="3643313" cy="1429559"/>
          </a:xfrm>
          <a:prstGeom prst="rect">
            <a:avLst/>
          </a:prstGeom>
          <a:noFill/>
        </p:spPr>
        <p:txBody>
          <a:bodyPr wrap="square" lIns="0" tIns="0" rIns="0">
            <a:spAutoFit/>
          </a:bodyPr>
          <a:lstStyle/>
          <a:p>
            <a:pPr>
              <a:lnSpc>
                <a:spcPts val="2600"/>
              </a:lnSpc>
              <a:defRPr/>
            </a:pPr>
            <a:r>
              <a:rPr lang="en-US" altLang="zh-CN" sz="2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68.3% confidence level</a:t>
            </a:r>
          </a:p>
          <a:p>
            <a:pPr>
              <a:lnSpc>
                <a:spcPts val="1000"/>
              </a:lnSpc>
              <a:defRPr/>
            </a:pPr>
            <a:endParaRPr lang="en-US" altLang="zh-CN" sz="2400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lnSpc>
                <a:spcPts val="3300"/>
              </a:lnSpc>
              <a:defRPr/>
            </a:pPr>
            <a:r>
              <a:rPr lang="en-US" altLang="zh-CN" sz="2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95.5% confidence level</a:t>
            </a:r>
          </a:p>
          <a:p>
            <a:pPr>
              <a:lnSpc>
                <a:spcPts val="1000"/>
              </a:lnSpc>
              <a:defRPr/>
            </a:pPr>
            <a:endParaRPr lang="en-US" altLang="zh-CN" sz="2400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lnSpc>
                <a:spcPts val="3100"/>
              </a:lnSpc>
              <a:defRPr/>
            </a:pPr>
            <a:r>
              <a:rPr lang="en-US" altLang="zh-CN" sz="2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99.7% confidence level</a:t>
            </a:r>
          </a:p>
        </p:txBody>
      </p:sp>
    </p:spTree>
    <p:extLst>
      <p:ext uri="{BB962C8B-B14F-4D97-AF65-F5344CB8AC3E}">
        <p14:creationId xmlns:p14="http://schemas.microsoft.com/office/powerpoint/2010/main" val="2653314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62977" y="1009304"/>
            <a:ext cx="10083164" cy="20551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50000"/>
              </a:lnSpc>
              <a:spcAft>
                <a:spcPts val="800"/>
              </a:spcAft>
            </a:pPr>
            <a:r>
              <a:rPr lang="ar-JO" sz="2000" b="1" dirty="0"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يتم حساب عامل التصحيح 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K</a:t>
            </a:r>
            <a:r>
              <a:rPr lang="en-US" sz="2000" b="1" baseline="-25000" dirty="0"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TP</a:t>
            </a:r>
            <a:r>
              <a:rPr lang="ar-JO" sz="2000" b="1" dirty="0"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 لكثافة الهواء لقياس التأين . حيث ان عامل التصحيح هو كثافة الهواء في ظل الظروف القياسية </a:t>
            </a:r>
            <a:r>
              <a:rPr lang="ar-JO" sz="2000" b="1" u="sng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( الضغط 101.325 كيلو باسكال ودرجة الحرارة 20 درجة مئوية ) </a:t>
            </a:r>
            <a:r>
              <a:rPr lang="ar-JO" sz="2000" b="1" dirty="0"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مقسومة على كثافة الهواء في حجم التجميع لغرفة الأيونات في وقت قياس التأين</a:t>
            </a:r>
            <a:r>
              <a:rPr lang="ar-JO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 </a:t>
            </a:r>
            <a:r>
              <a:rPr lang="ar-SA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.</a:t>
            </a:r>
            <a:r>
              <a:rPr lang="ar-JO" sz="2000" b="1" dirty="0"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مقسومة على كثافة الهواء في حجم التجميع لغرفة الأيونات في وقت قياس التأين</a:t>
            </a:r>
            <a:r>
              <a:rPr lang="en-GB" sz="2000" b="1" dirty="0"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. </a:t>
            </a:r>
            <a:r>
              <a:rPr lang="ar-JO" sz="2000" b="1" dirty="0"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بافتراض أن الهواء يخضع لقانون الغاز المثالي ، يتم إعطاء هذه النسبة بالتعبير</a:t>
            </a:r>
            <a:r>
              <a:rPr lang="en-GB" sz="2400" b="1" dirty="0">
                <a:solidFill>
                  <a:srgbClr val="000000"/>
                </a:solidFill>
                <a:latin typeface="Helvetica" panose="020B0604020202020204" pitchFamily="34" charset="0"/>
                <a:ea typeface="Calibri" panose="020F0502020204030204" pitchFamily="34" charset="0"/>
                <a:cs typeface="+mj-cs"/>
              </a:rPr>
              <a:t>: </a:t>
            </a:r>
            <a:r>
              <a:rPr lang="en-GB" sz="2000" b="1" dirty="0"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 .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65784" y="300836"/>
            <a:ext cx="4277550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ar-JO" altLang="en-US" sz="2400" b="1" dirty="0">
                <a:solidFill>
                  <a:srgbClr val="FF0000"/>
                </a:solidFill>
              </a:rPr>
              <a:t>تمرين</a:t>
            </a:r>
            <a:endParaRPr lang="en-US" sz="2400" dirty="0"/>
          </a:p>
        </p:txBody>
      </p:sp>
      <p:pic>
        <p:nvPicPr>
          <p:cNvPr id="10" name="Picture 9"/>
          <p:cNvPicPr/>
          <p:nvPr/>
        </p:nvPicPr>
        <p:blipFill>
          <a:blip r:embed="rId2"/>
          <a:stretch>
            <a:fillRect/>
          </a:stretch>
        </p:blipFill>
        <p:spPr>
          <a:xfrm>
            <a:off x="4118201" y="3378994"/>
            <a:ext cx="3318922" cy="1186951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609434"/>
              </p:ext>
            </p:extLst>
          </p:nvPr>
        </p:nvGraphicFramePr>
        <p:xfrm>
          <a:off x="5777662" y="5090840"/>
          <a:ext cx="5237077" cy="909207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17031">
                  <a:extLst>
                    <a:ext uri="{9D8B030D-6E8A-4147-A177-3AD203B41FA5}">
                      <a16:colId xmlns:a16="http://schemas.microsoft.com/office/drawing/2014/main" val="1590302504"/>
                    </a:ext>
                  </a:extLst>
                </a:gridCol>
                <a:gridCol w="4720046">
                  <a:extLst>
                    <a:ext uri="{9D8B030D-6E8A-4147-A177-3AD203B41FA5}">
                      <a16:colId xmlns:a16="http://schemas.microsoft.com/office/drawing/2014/main" val="2295294454"/>
                    </a:ext>
                  </a:extLst>
                </a:gridCol>
              </a:tblGrid>
              <a:tr h="336691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cs typeface="+mj-cs"/>
                        </a:rPr>
                        <a:t>T </a:t>
                      </a:r>
                      <a:r>
                        <a:rPr lang="ar-JO" sz="1800" b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cs typeface="+mj-cs"/>
                        </a:rPr>
                        <a:t> =</a:t>
                      </a:r>
                      <a:endParaRPr lang="en-US" sz="1800" b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18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cs typeface="+mj-cs"/>
                        </a:rPr>
                        <a:t>الحرارة (سليسوس </a:t>
                      </a:r>
                      <a:r>
                        <a:rPr lang="en-GB" sz="18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cs typeface="+mj-cs"/>
                        </a:rPr>
                        <a:t>°C</a:t>
                      </a:r>
                      <a:r>
                        <a:rPr lang="ar-SA" sz="18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cs typeface="+mj-cs"/>
                        </a:rPr>
                        <a:t> )</a:t>
                      </a:r>
                      <a:endParaRPr lang="en-US" sz="1800" b="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278621"/>
                  </a:ext>
                </a:extLst>
              </a:tr>
              <a:tr h="30744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cs typeface="+mj-cs"/>
                        </a:rPr>
                        <a:t>P</a:t>
                      </a:r>
                      <a:r>
                        <a:rPr lang="ar-JO" sz="1800" b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cs typeface="+mj-cs"/>
                        </a:rPr>
                        <a:t> =</a:t>
                      </a:r>
                      <a:endParaRPr lang="en-US" sz="1800" b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18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cs typeface="+mj-cs"/>
                        </a:rPr>
                        <a:t> الضغط ( كيلو باسكال  </a:t>
                      </a:r>
                      <a:r>
                        <a:rPr lang="en-US" sz="18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cs typeface="+mj-cs"/>
                        </a:rPr>
                        <a:t>(  </a:t>
                      </a:r>
                      <a:r>
                        <a:rPr lang="en-GB" sz="18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cs typeface="+mj-cs"/>
                        </a:rPr>
                        <a:t>kPa</a:t>
                      </a:r>
                      <a:endParaRPr lang="en-US" sz="1800" b="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cs typeface="+mj-cs"/>
                      </a:endParaRPr>
                    </a:p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18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cs typeface="+mj-cs"/>
                        </a:rPr>
                        <a:t> </a:t>
                      </a:r>
                      <a:endParaRPr lang="en-US" sz="1800" b="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126482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5348200" y="4565945"/>
            <a:ext cx="6096000" cy="80021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JO" alt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حيث ان :</a:t>
            </a:r>
            <a:endParaRPr lang="en-US" altLang="en-US" sz="1050" dirty="0"/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39734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32F165-17E1-4D98-BA5A-6E5DFFD4FC4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12294" name="TextBox 7"/>
          <p:cNvSpPr txBox="1">
            <a:spLocks noChangeArrowheads="1"/>
          </p:cNvSpPr>
          <p:nvPr/>
        </p:nvSpPr>
        <p:spPr bwMode="auto">
          <a:xfrm>
            <a:off x="7605714" y="1296988"/>
            <a:ext cx="21161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/>
            <a:r>
              <a:rPr lang="ar-JO" altLang="en-US" sz="2400" b="1" u="sng" dirty="0">
                <a:solidFill>
                  <a:srgbClr val="FF0000"/>
                </a:solidFill>
              </a:rPr>
              <a:t>تمرين رقم 1 : </a:t>
            </a:r>
            <a:endParaRPr lang="en-US" altLang="en-US" sz="2400" b="1" u="sng" dirty="0">
              <a:solidFill>
                <a:srgbClr val="FF0000"/>
              </a:solidFill>
            </a:endParaRPr>
          </a:p>
        </p:txBody>
      </p:sp>
      <p:sp>
        <p:nvSpPr>
          <p:cNvPr id="12295" name="Rectangle 8"/>
          <p:cNvSpPr>
            <a:spLocks noChangeArrowheads="1"/>
          </p:cNvSpPr>
          <p:nvPr/>
        </p:nvSpPr>
        <p:spPr bwMode="auto">
          <a:xfrm>
            <a:off x="2020888" y="1951038"/>
            <a:ext cx="80184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/>
            <a:r>
              <a:rPr lang="ar-JO" altLang="en-US">
                <a:solidFill>
                  <a:srgbClr val="000000"/>
                </a:solidFill>
                <a:latin typeface="Roboto"/>
              </a:rPr>
              <a:t>تم قياس ضغط الهواء من خلال اخذ (10) قراءات خلال فترة زمنية قصيرة .كانت القيم التي تم الحصول عليها:</a:t>
            </a:r>
            <a:endParaRPr lang="en-US" alt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838700" y="2597151"/>
          <a:ext cx="3790950" cy="33756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70314">
                  <a:extLst>
                    <a:ext uri="{9D8B030D-6E8A-4147-A177-3AD203B41FA5}">
                      <a16:colId xmlns:a16="http://schemas.microsoft.com/office/drawing/2014/main" val="1242271845"/>
                    </a:ext>
                  </a:extLst>
                </a:gridCol>
                <a:gridCol w="2420636">
                  <a:extLst>
                    <a:ext uri="{9D8B030D-6E8A-4147-A177-3AD203B41FA5}">
                      <a16:colId xmlns:a16="http://schemas.microsoft.com/office/drawing/2014/main" val="3929309549"/>
                    </a:ext>
                  </a:extLst>
                </a:gridCol>
              </a:tblGrid>
              <a:tr h="55615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u="none" strike="noStrike" dirty="0">
                          <a:effectLst/>
                        </a:rPr>
                        <a:t>No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1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u="none" strike="noStrike" dirty="0">
                          <a:effectLst/>
                        </a:rPr>
                        <a:t>air pressure</a:t>
                      </a:r>
                      <a:br>
                        <a:rPr lang="en-US" sz="1800" u="none" strike="noStrike" dirty="0">
                          <a:effectLst/>
                        </a:rPr>
                      </a:br>
                      <a:r>
                        <a:rPr lang="en-US" sz="1800" u="none" strike="noStrike" dirty="0">
                          <a:effectLst/>
                        </a:rPr>
                        <a:t>[</a:t>
                      </a:r>
                      <a:r>
                        <a:rPr lang="en-US" sz="1800" u="none" strike="noStrike" dirty="0" err="1">
                          <a:effectLst/>
                        </a:rPr>
                        <a:t>kPa</a:t>
                      </a:r>
                      <a:r>
                        <a:rPr lang="en-US" sz="1800" u="none" strike="noStrike" dirty="0">
                          <a:effectLst/>
                        </a:rPr>
                        <a:t>]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1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1554419"/>
                  </a:ext>
                </a:extLst>
              </a:tr>
              <a:tr h="2818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102.26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2573456"/>
                  </a:ext>
                </a:extLst>
              </a:tr>
              <a:tr h="2818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102.26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1227704"/>
                  </a:ext>
                </a:extLst>
              </a:tr>
              <a:tr h="2818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102.31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1720597"/>
                  </a:ext>
                </a:extLst>
              </a:tr>
              <a:tr h="2818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102.41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7909338"/>
                  </a:ext>
                </a:extLst>
              </a:tr>
              <a:tr h="2818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102.33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8651024"/>
                  </a:ext>
                </a:extLst>
              </a:tr>
              <a:tr h="2818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102.32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8608648"/>
                  </a:ext>
                </a:extLst>
              </a:tr>
              <a:tr h="2818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102.13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5626227"/>
                  </a:ext>
                </a:extLst>
              </a:tr>
              <a:tr h="2818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102.45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8257885"/>
                  </a:ext>
                </a:extLst>
              </a:tr>
              <a:tr h="2818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102.35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3249825"/>
                  </a:ext>
                </a:extLst>
              </a:tr>
              <a:tr h="2818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r>
                        <a:rPr lang="ar-JO" sz="1800" u="none" strike="noStrike" dirty="0">
                          <a:effectLst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102.21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0748225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3091543" y="349340"/>
            <a:ext cx="6183086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SY" altLang="en-US" sz="2800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تقدير الارتياب</a:t>
            </a:r>
            <a:r>
              <a:rPr lang="ar-JO" altLang="en-US" sz="2800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 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1394951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728A1B-2265-45D7-8B23-1EEA575AA7E7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21510" name="TextBox 7"/>
          <p:cNvSpPr txBox="1">
            <a:spLocks noChangeArrowheads="1"/>
          </p:cNvSpPr>
          <p:nvPr/>
        </p:nvSpPr>
        <p:spPr bwMode="auto">
          <a:xfrm>
            <a:off x="8610600" y="1035625"/>
            <a:ext cx="21161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/>
            <a:r>
              <a:rPr lang="ar-JO" altLang="en-US" sz="2400" b="1" u="sng" dirty="0">
                <a:solidFill>
                  <a:srgbClr val="FF0000"/>
                </a:solidFill>
              </a:rPr>
              <a:t>تمرين رقم 2 : </a:t>
            </a:r>
            <a:endParaRPr lang="en-US" altLang="en-US" sz="2400" b="1" u="sng" dirty="0">
              <a:solidFill>
                <a:srgbClr val="FF0000"/>
              </a:solidFill>
            </a:endParaRPr>
          </a:p>
        </p:txBody>
      </p:sp>
      <p:sp>
        <p:nvSpPr>
          <p:cNvPr id="21511" name="Rectangle 8"/>
          <p:cNvSpPr>
            <a:spLocks noChangeArrowheads="1"/>
          </p:cNvSpPr>
          <p:nvPr/>
        </p:nvSpPr>
        <p:spPr bwMode="auto">
          <a:xfrm>
            <a:off x="533401" y="1758950"/>
            <a:ext cx="1004488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/>
            <a:r>
              <a:rPr lang="ar-JO" altLang="en-US" sz="2000" b="1" dirty="0">
                <a:solidFill>
                  <a:srgbClr val="000000"/>
                </a:solidFill>
                <a:latin typeface="Roboto"/>
                <a:cs typeface="+mj-cs"/>
              </a:rPr>
              <a:t>تُقاس درجة حرارة الهواء بميزان حرارة زئبقي (مدرج 0.2 درجة مئوية ). يتم أخذ خمس قراءات في فترة قصيرة. بالنسبة إلى </a:t>
            </a:r>
            <a:r>
              <a:rPr lang="en-US" altLang="en-US" sz="2000" b="1" dirty="0" err="1">
                <a:solidFill>
                  <a:srgbClr val="000000"/>
                </a:solidFill>
                <a:latin typeface="Roboto"/>
                <a:cs typeface="+mj-cs"/>
              </a:rPr>
              <a:t>i</a:t>
            </a:r>
            <a:r>
              <a:rPr lang="en-US" altLang="en-US" sz="2000" b="1" dirty="0">
                <a:solidFill>
                  <a:srgbClr val="000000"/>
                </a:solidFill>
                <a:latin typeface="Roboto"/>
                <a:cs typeface="+mj-cs"/>
              </a:rPr>
              <a:t> = 1 ... 5 ، </a:t>
            </a:r>
            <a:r>
              <a:rPr lang="ar-JO" altLang="en-US" sz="2000" b="1" dirty="0">
                <a:solidFill>
                  <a:srgbClr val="000000"/>
                </a:solidFill>
                <a:latin typeface="Roboto"/>
                <a:cs typeface="+mj-cs"/>
              </a:rPr>
              <a:t>النتائج ، هي:</a:t>
            </a:r>
            <a:endParaRPr lang="en-US" altLang="en-US" sz="2000" b="1" dirty="0">
              <a:cs typeface="+mj-cs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838700" y="2597151"/>
          <a:ext cx="3790950" cy="1965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70314">
                  <a:extLst>
                    <a:ext uri="{9D8B030D-6E8A-4147-A177-3AD203B41FA5}">
                      <a16:colId xmlns:a16="http://schemas.microsoft.com/office/drawing/2014/main" val="1242271845"/>
                    </a:ext>
                  </a:extLst>
                </a:gridCol>
                <a:gridCol w="2420636">
                  <a:extLst>
                    <a:ext uri="{9D8B030D-6E8A-4147-A177-3AD203B41FA5}">
                      <a16:colId xmlns:a16="http://schemas.microsoft.com/office/drawing/2014/main" val="3929309549"/>
                    </a:ext>
                  </a:extLst>
                </a:gridCol>
              </a:tblGrid>
              <a:tr h="556086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 dirty="0">
                          <a:effectLst/>
                        </a:rPr>
                        <a:t>No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 dirty="0">
                          <a:effectLst/>
                        </a:rPr>
                        <a:t>Temperature</a:t>
                      </a:r>
                      <a:r>
                        <a:rPr lang="en-US" sz="1800" b="1" u="none" strike="noStrike" baseline="0" dirty="0">
                          <a:effectLst/>
                        </a:rPr>
                        <a:t> </a:t>
                      </a:r>
                      <a:br>
                        <a:rPr lang="en-US" sz="1800" b="1" u="none" strike="noStrike" dirty="0">
                          <a:effectLst/>
                        </a:rPr>
                      </a:br>
                      <a:r>
                        <a:rPr lang="en-US" sz="1800" b="1" u="none" strike="noStrike" dirty="0">
                          <a:effectLst/>
                        </a:rPr>
                        <a:t>[</a:t>
                      </a:r>
                      <a:r>
                        <a:rPr lang="en-US" sz="18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°</a:t>
                      </a:r>
                      <a:r>
                        <a:rPr lang="en-US" sz="1800" b="1" u="none" strike="noStrike" dirty="0">
                          <a:effectLst/>
                        </a:rPr>
                        <a:t>C]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1554419"/>
                  </a:ext>
                </a:extLst>
              </a:tr>
              <a:tr h="2818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23.4</a:t>
                      </a:r>
                    </a:p>
                  </a:txBody>
                  <a:tcPr marL="7619" marR="7619" marT="76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2573456"/>
                  </a:ext>
                </a:extLst>
              </a:tr>
              <a:tr h="2818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2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23.4</a:t>
                      </a:r>
                    </a:p>
                  </a:txBody>
                  <a:tcPr marL="7619" marR="7619" marT="76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1227704"/>
                  </a:ext>
                </a:extLst>
              </a:tr>
              <a:tr h="2818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3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23.4</a:t>
                      </a:r>
                    </a:p>
                  </a:txBody>
                  <a:tcPr marL="7619" marR="7619" marT="76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1720597"/>
                  </a:ext>
                </a:extLst>
              </a:tr>
              <a:tr h="2818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4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23.4</a:t>
                      </a:r>
                    </a:p>
                  </a:txBody>
                  <a:tcPr marL="7619" marR="7619" marT="76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7909338"/>
                  </a:ext>
                </a:extLst>
              </a:tr>
              <a:tr h="2818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5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23.4</a:t>
                      </a:r>
                    </a:p>
                  </a:txBody>
                  <a:tcPr marL="7619" marR="7619" marT="76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8651024"/>
                  </a:ext>
                </a:extLst>
              </a:tr>
            </a:tbl>
          </a:graphicData>
        </a:graphic>
      </p:graphicFrame>
      <p:sp>
        <p:nvSpPr>
          <p:cNvPr id="21535" name="TextBox 10"/>
          <p:cNvSpPr txBox="1">
            <a:spLocks noChangeArrowheads="1"/>
          </p:cNvSpPr>
          <p:nvPr/>
        </p:nvSpPr>
        <p:spPr bwMode="auto">
          <a:xfrm>
            <a:off x="3597276" y="4824414"/>
            <a:ext cx="58086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/>
            <a:r>
              <a:rPr lang="ar-JO" altLang="en-US" dirty="0">
                <a:solidFill>
                  <a:srgbClr val="C00000"/>
                </a:solidFill>
                <a:latin typeface="Times New Roman" panose="02020603050405020304" pitchFamily="18" charset="0"/>
                <a:cs typeface="+mj-cs"/>
              </a:rPr>
              <a:t> احسب عدم اليقين المعياري </a:t>
            </a:r>
            <a:r>
              <a:rPr lang="en-US" altLang="en-US" i="1" dirty="0">
                <a:solidFill>
                  <a:srgbClr val="C00000"/>
                </a:solidFill>
                <a:latin typeface="Times New Roman" panose="02020603050405020304" pitchFamily="18" charset="0"/>
                <a:cs typeface="+mj-cs"/>
              </a:rPr>
              <a:t>standard uncertainty</a:t>
            </a:r>
            <a:r>
              <a:rPr lang="en-US" altLang="en-US" dirty="0">
                <a:solidFill>
                  <a:srgbClr val="C00000"/>
                </a:solidFill>
                <a:latin typeface="Times New Roman" panose="02020603050405020304" pitchFamily="18" charset="0"/>
                <a:cs typeface="+mj-cs"/>
              </a:rPr>
              <a:t> contribution </a:t>
            </a:r>
            <a:r>
              <a:rPr lang="en-US" altLang="en-US" i="1" dirty="0" err="1">
                <a:solidFill>
                  <a:srgbClr val="C00000"/>
                </a:solidFill>
                <a:latin typeface="Times New Roman" panose="02020603050405020304" pitchFamily="18" charset="0"/>
                <a:cs typeface="+mj-cs"/>
              </a:rPr>
              <a:t>u</a:t>
            </a:r>
            <a:r>
              <a:rPr lang="en-US" altLang="en-US" i="1" baseline="-25000" dirty="0" err="1">
                <a:solidFill>
                  <a:srgbClr val="C00000"/>
                </a:solidFill>
                <a:latin typeface="Times New Roman" panose="02020603050405020304" pitchFamily="18" charset="0"/>
                <a:cs typeface="+mj-cs"/>
              </a:rPr>
              <a:t>i</a:t>
            </a:r>
            <a:r>
              <a:rPr lang="ar-JO" altLang="en-US" dirty="0">
                <a:solidFill>
                  <a:srgbClr val="C00000"/>
                </a:solidFill>
                <a:cs typeface="+mj-cs"/>
              </a:rPr>
              <a:t>؟؟؟</a:t>
            </a:r>
            <a:endParaRPr lang="en-US" altLang="en-US" dirty="0">
              <a:solidFill>
                <a:srgbClr val="C00000"/>
              </a:solidFill>
              <a:cs typeface="+mj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95600" y="5316538"/>
            <a:ext cx="6413500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rtl="1">
              <a:defRPr/>
            </a:pPr>
            <a:r>
              <a:rPr lang="ar-JO" sz="2400" b="1" dirty="0">
                <a:solidFill>
                  <a:srgbClr val="00B050"/>
                </a:solidFill>
                <a:cs typeface="+mj-cs"/>
              </a:rPr>
              <a:t>الاجابة:</a:t>
            </a:r>
            <a:endParaRPr lang="en-US" sz="2400" b="1" dirty="0">
              <a:solidFill>
                <a:srgbClr val="00B050"/>
              </a:solidFill>
              <a:cs typeface="+mj-cs"/>
            </a:endParaRPr>
          </a:p>
          <a:p>
            <a:pPr>
              <a:defRPr/>
            </a:pPr>
            <a:r>
              <a:rPr lang="en-US" sz="2400" dirty="0"/>
              <a:t>T = 23.4 ± 0.1°C (with 100% confidence</a:t>
            </a:r>
            <a:r>
              <a:rPr lang="ar-JO" sz="2400" dirty="0"/>
              <a:t>(.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3091543" y="331923"/>
            <a:ext cx="6183086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SY" altLang="en-US" sz="2800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تقدير الارتياب</a:t>
            </a:r>
            <a:r>
              <a:rPr lang="ar-JO" altLang="en-US" sz="2800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 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12934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4" descr="uncertainty-draving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1264" y="1257300"/>
            <a:ext cx="6815137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itle 1"/>
          <p:cNvSpPr txBox="1">
            <a:spLocks/>
          </p:cNvSpPr>
          <p:nvPr/>
        </p:nvSpPr>
        <p:spPr>
          <a:xfrm>
            <a:off x="2505075" y="949996"/>
            <a:ext cx="6172200" cy="498598"/>
          </a:xfrm>
          <a:prstGeom prst="rect">
            <a:avLst/>
          </a:prstGeom>
        </p:spPr>
        <p:txBody>
          <a:bodyPr/>
          <a:lstStyle/>
          <a:p>
            <a:pPr algn="ctr" defTabSz="685772">
              <a:lnSpc>
                <a:spcPct val="90000"/>
              </a:lnSpc>
              <a:defRPr/>
            </a:pPr>
            <a:r>
              <a:rPr lang="en-US" sz="225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Uncertainty</a:t>
            </a:r>
            <a:r>
              <a:rPr lang="en-US" sz="2250" b="1" spc="-113" dirty="0">
                <a:ln w="3175">
                  <a:noFill/>
                </a:ln>
                <a:gradFill>
                  <a:gsLst>
                    <a:gs pos="0">
                      <a:srgbClr val="2E59B0"/>
                    </a:gs>
                    <a:gs pos="49000">
                      <a:srgbClr val="161D32"/>
                    </a:gs>
                    <a:gs pos="100000">
                      <a:srgbClr val="000000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5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in gamma spectroscopy </a:t>
            </a:r>
          </a:p>
          <a:p>
            <a:pPr defTabSz="685772">
              <a:lnSpc>
                <a:spcPct val="90000"/>
              </a:lnSpc>
              <a:defRPr/>
            </a:pPr>
            <a:endParaRPr lang="en-US" sz="2250" spc="-113" dirty="0">
              <a:ln w="3175">
                <a:noFill/>
              </a:ln>
              <a:gradFill>
                <a:gsLst>
                  <a:gs pos="0">
                    <a:srgbClr val="2E59B0"/>
                  </a:gs>
                  <a:gs pos="49000">
                    <a:srgbClr val="161D32"/>
                  </a:gs>
                  <a:gs pos="100000">
                    <a:srgbClr val="000000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/>
              <a:cs typeface="Arial" charset="0"/>
            </a:endParaRPr>
          </a:p>
        </p:txBody>
      </p:sp>
      <p:sp>
        <p:nvSpPr>
          <p:cNvPr id="7" name="Parallelogram 6"/>
          <p:cNvSpPr/>
          <p:nvPr/>
        </p:nvSpPr>
        <p:spPr>
          <a:xfrm>
            <a:off x="2335213" y="2530476"/>
            <a:ext cx="1395412" cy="282575"/>
          </a:xfrm>
          <a:prstGeom prst="parallelogram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Parallelogram 12"/>
          <p:cNvSpPr/>
          <p:nvPr/>
        </p:nvSpPr>
        <p:spPr>
          <a:xfrm>
            <a:off x="2427289" y="2792413"/>
            <a:ext cx="1393825" cy="284162"/>
          </a:xfrm>
          <a:prstGeom prst="parallelogram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Parallelogram 13"/>
          <p:cNvSpPr/>
          <p:nvPr/>
        </p:nvSpPr>
        <p:spPr>
          <a:xfrm>
            <a:off x="2571751" y="3111501"/>
            <a:ext cx="1395413" cy="284163"/>
          </a:xfrm>
          <a:prstGeom prst="parallelogram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Parallelogram 17"/>
          <p:cNvSpPr/>
          <p:nvPr/>
        </p:nvSpPr>
        <p:spPr>
          <a:xfrm>
            <a:off x="2663826" y="3357563"/>
            <a:ext cx="1395413" cy="284162"/>
          </a:xfrm>
          <a:prstGeom prst="parallelogram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Parallelogram 18"/>
          <p:cNvSpPr/>
          <p:nvPr/>
        </p:nvSpPr>
        <p:spPr>
          <a:xfrm>
            <a:off x="4498976" y="2576513"/>
            <a:ext cx="1395413" cy="284162"/>
          </a:xfrm>
          <a:prstGeom prst="parallelogram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Parallelogram 19"/>
          <p:cNvSpPr/>
          <p:nvPr/>
        </p:nvSpPr>
        <p:spPr>
          <a:xfrm>
            <a:off x="4591051" y="2857501"/>
            <a:ext cx="1393825" cy="282575"/>
          </a:xfrm>
          <a:prstGeom prst="parallelogram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Parallelogram 20"/>
          <p:cNvSpPr/>
          <p:nvPr/>
        </p:nvSpPr>
        <p:spPr>
          <a:xfrm>
            <a:off x="4735513" y="3175001"/>
            <a:ext cx="1395412" cy="284163"/>
          </a:xfrm>
          <a:prstGeom prst="parallelogram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Parallelogram 21"/>
          <p:cNvSpPr/>
          <p:nvPr/>
        </p:nvSpPr>
        <p:spPr>
          <a:xfrm>
            <a:off x="4827588" y="3421063"/>
            <a:ext cx="1395412" cy="284162"/>
          </a:xfrm>
          <a:prstGeom prst="parallelogram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Parallelogram 22"/>
          <p:cNvSpPr/>
          <p:nvPr/>
        </p:nvSpPr>
        <p:spPr>
          <a:xfrm>
            <a:off x="7042150" y="2714626"/>
            <a:ext cx="1785938" cy="284163"/>
          </a:xfrm>
          <a:prstGeom prst="parallelogram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Parallelogram 23"/>
          <p:cNvSpPr/>
          <p:nvPr/>
        </p:nvSpPr>
        <p:spPr>
          <a:xfrm>
            <a:off x="7132639" y="2995613"/>
            <a:ext cx="1785937" cy="284162"/>
          </a:xfrm>
          <a:prstGeom prst="parallelogram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Parallelogram 24"/>
          <p:cNvSpPr/>
          <p:nvPr/>
        </p:nvSpPr>
        <p:spPr>
          <a:xfrm>
            <a:off x="2571750" y="3978276"/>
            <a:ext cx="2019300" cy="403225"/>
          </a:xfrm>
          <a:prstGeom prst="parallelogram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Parallelogram 25"/>
          <p:cNvSpPr/>
          <p:nvPr/>
        </p:nvSpPr>
        <p:spPr>
          <a:xfrm>
            <a:off x="2663825" y="4378326"/>
            <a:ext cx="1835150" cy="284163"/>
          </a:xfrm>
          <a:prstGeom prst="parallelogram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" name="Parallelogram 26"/>
          <p:cNvSpPr/>
          <p:nvPr/>
        </p:nvSpPr>
        <p:spPr>
          <a:xfrm>
            <a:off x="2808288" y="4662489"/>
            <a:ext cx="1624012" cy="319087"/>
          </a:xfrm>
          <a:prstGeom prst="parallelogram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" name="Parallelogram 27"/>
          <p:cNvSpPr/>
          <p:nvPr/>
        </p:nvSpPr>
        <p:spPr>
          <a:xfrm>
            <a:off x="2900363" y="4943475"/>
            <a:ext cx="1358900" cy="438150"/>
          </a:xfrm>
          <a:prstGeom prst="parallelogram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Parallelogram 28"/>
          <p:cNvSpPr/>
          <p:nvPr/>
        </p:nvSpPr>
        <p:spPr>
          <a:xfrm>
            <a:off x="5591176" y="4060826"/>
            <a:ext cx="923925" cy="282575"/>
          </a:xfrm>
          <a:prstGeom prst="parallelogram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Parallelogram 29"/>
          <p:cNvSpPr/>
          <p:nvPr/>
        </p:nvSpPr>
        <p:spPr>
          <a:xfrm>
            <a:off x="5465763" y="4340226"/>
            <a:ext cx="901700" cy="358775"/>
          </a:xfrm>
          <a:prstGeom prst="parallelogram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Parallelogram 30"/>
          <p:cNvSpPr/>
          <p:nvPr/>
        </p:nvSpPr>
        <p:spPr>
          <a:xfrm>
            <a:off x="5314950" y="4659313"/>
            <a:ext cx="908050" cy="284162"/>
          </a:xfrm>
          <a:prstGeom prst="parallelogram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Parallelogram 31"/>
          <p:cNvSpPr/>
          <p:nvPr/>
        </p:nvSpPr>
        <p:spPr>
          <a:xfrm>
            <a:off x="5314950" y="4857751"/>
            <a:ext cx="833438" cy="284163"/>
          </a:xfrm>
          <a:prstGeom prst="parallelogram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Parallelogram 34"/>
          <p:cNvSpPr/>
          <p:nvPr/>
        </p:nvSpPr>
        <p:spPr>
          <a:xfrm>
            <a:off x="7810501" y="4273551"/>
            <a:ext cx="1668463" cy="284163"/>
          </a:xfrm>
          <a:prstGeom prst="parallelogram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" name="Parallelogram 35"/>
          <p:cNvSpPr/>
          <p:nvPr/>
        </p:nvSpPr>
        <p:spPr>
          <a:xfrm>
            <a:off x="7664450" y="4552951"/>
            <a:ext cx="1905000" cy="284163"/>
          </a:xfrm>
          <a:prstGeom prst="parallelogram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5856288" y="307975"/>
            <a:ext cx="863600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ar-JO" sz="3200" b="1" dirty="0">
                <a:solidFill>
                  <a:schemeClr val="accent6">
                    <a:lumMod val="50000"/>
                  </a:schemeClr>
                </a:solidFill>
                <a:latin typeface="Wingdings" pitchFamily="18" charset="0"/>
              </a:rPr>
              <a:t>مثال 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94114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 animBg="1"/>
      <p:bldP spid="14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5" grpId="0" animBg="1"/>
      <p:bldP spid="3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5"/>
          <p:cNvSpPr>
            <a:spLocks noRot="1" noChangeArrowheads="1"/>
          </p:cNvSpPr>
          <p:nvPr/>
        </p:nvSpPr>
        <p:spPr bwMode="auto">
          <a:xfrm>
            <a:off x="3238500" y="2114550"/>
            <a:ext cx="54864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04788" indent="-2047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20000"/>
              </a:spcBef>
              <a:buClr>
                <a:srgbClr val="FFC000"/>
              </a:buClr>
              <a:buSzPct val="85000"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A= N / ε .P</a:t>
            </a:r>
            <a:r>
              <a:rPr lang="en-US" altLang="en-US" sz="15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.t</a:t>
            </a:r>
            <a:r>
              <a:rPr lang="en-US" altLang="en-US" sz="15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.m.k</a:t>
            </a:r>
            <a:r>
              <a:rPr lang="en-US" altLang="en-US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.k</a:t>
            </a:r>
            <a:r>
              <a:rPr lang="en-US" altLang="en-US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.k</a:t>
            </a:r>
            <a:r>
              <a:rPr lang="en-US" altLang="en-US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.k</a:t>
            </a:r>
            <a:r>
              <a:rPr lang="en-US" altLang="en-US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.k</a:t>
            </a:r>
            <a:r>
              <a:rPr lang="en-US" altLang="en-US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0723" name="Rectangle 6"/>
          <p:cNvSpPr>
            <a:spLocks noRot="1" noChangeArrowheads="1"/>
          </p:cNvSpPr>
          <p:nvPr/>
        </p:nvSpPr>
        <p:spPr bwMode="auto">
          <a:xfrm>
            <a:off x="2667000" y="2000250"/>
            <a:ext cx="68580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FFC000"/>
              </a:buClr>
              <a:buSzPct val="85000"/>
            </a:pPr>
            <a:endParaRPr lang="en-US" altLang="en-US" sz="2100" i="1">
              <a:solidFill>
                <a:srgbClr val="000000"/>
              </a:solidFill>
            </a:endParaRPr>
          </a:p>
        </p:txBody>
      </p:sp>
      <p:sp>
        <p:nvSpPr>
          <p:cNvPr id="65544" name="Rectangle 8"/>
          <p:cNvSpPr>
            <a:spLocks noChangeArrowheads="1"/>
          </p:cNvSpPr>
          <p:nvPr/>
        </p:nvSpPr>
        <p:spPr bwMode="auto">
          <a:xfrm>
            <a:off x="2838451" y="3038475"/>
            <a:ext cx="6499225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  <a:defRPr/>
            </a:pPr>
            <a:r>
              <a:rPr lang="en-US" sz="2100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en-US" sz="21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  Net Peak Area of the corresponding </a:t>
            </a:r>
            <a:r>
              <a:rPr lang="en-US" sz="210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photopeak</a:t>
            </a:r>
            <a:endParaRPr lang="en-US" sz="21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•"/>
              <a:defRPr/>
            </a:pPr>
            <a:r>
              <a:rPr lang="en-US" sz="21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 </a:t>
            </a:r>
            <a:r>
              <a:rPr lang="en-US" sz="21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 the efficiency at </a:t>
            </a:r>
            <a:r>
              <a:rPr lang="en-US" sz="210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photopeak</a:t>
            </a:r>
            <a:r>
              <a:rPr lang="en-US" sz="21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energy</a:t>
            </a:r>
          </a:p>
          <a:p>
            <a:pPr>
              <a:buFontTx/>
              <a:buChar char="•"/>
              <a:defRPr/>
            </a:pPr>
            <a:r>
              <a:rPr lang="en-US" sz="2100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Pγ</a:t>
            </a:r>
            <a:r>
              <a:rPr lang="en-US" sz="21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 emission probability </a:t>
            </a:r>
          </a:p>
          <a:p>
            <a:pPr>
              <a:buFontTx/>
              <a:buChar char="•"/>
              <a:defRPr/>
            </a:pPr>
            <a:r>
              <a:rPr lang="en-US" sz="2100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ts</a:t>
            </a:r>
            <a:r>
              <a:rPr lang="en-US" sz="2100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the live time in sample spectrum in seconds </a:t>
            </a:r>
          </a:p>
          <a:p>
            <a:pPr>
              <a:buFontTx/>
              <a:buChar char="•"/>
              <a:defRPr/>
            </a:pPr>
            <a:r>
              <a:rPr lang="en-US" sz="2100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1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is the sample mass in Kg</a:t>
            </a:r>
            <a:br>
              <a:rPr lang="en-US" sz="21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1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5" name="Text Box 9"/>
          <p:cNvSpPr txBox="1">
            <a:spLocks noChangeArrowheads="1"/>
          </p:cNvSpPr>
          <p:nvPr/>
        </p:nvSpPr>
        <p:spPr bwMode="auto">
          <a:xfrm>
            <a:off x="2895600" y="1497014"/>
            <a:ext cx="4800600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activity is calculated as follow :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283043" y="1158814"/>
            <a:ext cx="6172200" cy="498598"/>
          </a:xfrm>
          <a:prstGeom prst="rect">
            <a:avLst/>
          </a:prstGeom>
        </p:spPr>
        <p:txBody>
          <a:bodyPr/>
          <a:lstStyle/>
          <a:p>
            <a:pPr algn="ctr" defTabSz="685772">
              <a:lnSpc>
                <a:spcPct val="90000"/>
              </a:lnSpc>
              <a:defRPr/>
            </a:pPr>
            <a:r>
              <a:rPr lang="en-US" sz="225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Uncertainty</a:t>
            </a:r>
            <a:r>
              <a:rPr lang="en-US" sz="2250" b="1" spc="-113" dirty="0">
                <a:ln w="3175">
                  <a:noFill/>
                </a:ln>
                <a:gradFill>
                  <a:gsLst>
                    <a:gs pos="0">
                      <a:srgbClr val="2E59B0"/>
                    </a:gs>
                    <a:gs pos="49000">
                      <a:srgbClr val="161D32"/>
                    </a:gs>
                    <a:gs pos="100000">
                      <a:srgbClr val="000000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5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in gamma spectroscopy </a:t>
            </a:r>
          </a:p>
          <a:p>
            <a:pPr defTabSz="685772">
              <a:lnSpc>
                <a:spcPct val="90000"/>
              </a:lnSpc>
              <a:defRPr/>
            </a:pPr>
            <a:endParaRPr lang="en-US" sz="2250" spc="-113" dirty="0">
              <a:ln w="3175">
                <a:noFill/>
              </a:ln>
              <a:gradFill>
                <a:gsLst>
                  <a:gs pos="0">
                    <a:srgbClr val="2E59B0"/>
                  </a:gs>
                  <a:gs pos="49000">
                    <a:srgbClr val="161D32"/>
                  </a:gs>
                  <a:gs pos="100000">
                    <a:srgbClr val="000000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856288" y="307975"/>
            <a:ext cx="863600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ar-JO" sz="3200" b="1" dirty="0">
                <a:solidFill>
                  <a:schemeClr val="accent6">
                    <a:lumMod val="50000"/>
                  </a:schemeClr>
                </a:solidFill>
                <a:latin typeface="Wingdings" pitchFamily="18" charset="0"/>
              </a:rPr>
              <a:t>مثال 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199079"/>
      </p:ext>
    </p:extLst>
  </p:cSld>
  <p:clrMapOvr>
    <a:masterClrMapping/>
  </p:clrMapOvr>
  <p:transition spd="slow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0" name="Text Box 5"/>
          <p:cNvSpPr txBox="1">
            <a:spLocks noChangeArrowheads="1"/>
          </p:cNvSpPr>
          <p:nvPr/>
        </p:nvSpPr>
        <p:spPr bwMode="auto">
          <a:xfrm>
            <a:off x="2320925" y="2890838"/>
            <a:ext cx="7150100" cy="264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ts val="450"/>
              </a:spcBef>
              <a:buClr>
                <a:srgbClr val="000000"/>
              </a:buClr>
              <a:buFont typeface="Wingdings" panose="05000000000000000000" pitchFamily="2" charset="2"/>
              <a:buChar char="ü"/>
              <a:defRPr/>
            </a:pPr>
            <a:r>
              <a:rPr lang="en-US" sz="2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Sample Mass (Kg)</a:t>
            </a:r>
          </a:p>
          <a:p>
            <a:pPr marL="342900" indent="-342900">
              <a:spcBef>
                <a:spcPts val="450"/>
              </a:spcBef>
              <a:buClr>
                <a:srgbClr val="000000"/>
              </a:buClr>
              <a:buFont typeface="Wingdings" panose="05000000000000000000" pitchFamily="2" charset="2"/>
              <a:buChar char="ü"/>
              <a:defRPr/>
            </a:pPr>
            <a:r>
              <a:rPr 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Dry/Wet Ratio</a:t>
            </a:r>
          </a:p>
          <a:p>
            <a:pPr marL="342900" indent="-342900">
              <a:spcBef>
                <a:spcPts val="450"/>
              </a:spcBef>
              <a:buClr>
                <a:srgbClr val="000000"/>
              </a:buClr>
              <a:buFont typeface="Wingdings" panose="05000000000000000000" pitchFamily="2" charset="2"/>
              <a:buChar char="ü"/>
              <a:defRPr/>
            </a:pPr>
            <a:r>
              <a:rPr 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Sample Homogeneity</a:t>
            </a:r>
          </a:p>
          <a:p>
            <a:pPr marL="342900" indent="-342900">
              <a:spcBef>
                <a:spcPts val="450"/>
              </a:spcBef>
              <a:buClr>
                <a:srgbClr val="000000"/>
              </a:buClr>
              <a:buFont typeface="Wingdings" panose="05000000000000000000" pitchFamily="2" charset="2"/>
              <a:buChar char="ü"/>
              <a:defRPr/>
            </a:pPr>
            <a:r>
              <a:rPr 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Counting Geometry (the counting Geometry of  sample and standards is the same)</a:t>
            </a:r>
            <a:endParaRPr lang="en-US" sz="21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sz="2100" b="1" i="1" u="sng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defRPr/>
            </a:pP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47" name="Text Box 6"/>
          <p:cNvSpPr txBox="1">
            <a:spLocks noChangeArrowheads="1"/>
          </p:cNvSpPr>
          <p:nvPr/>
        </p:nvSpPr>
        <p:spPr bwMode="auto">
          <a:xfrm>
            <a:off x="3981450" y="1428750"/>
            <a:ext cx="40576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1748" name="Text Box 7"/>
          <p:cNvSpPr txBox="1">
            <a:spLocks noChangeArrowheads="1"/>
          </p:cNvSpPr>
          <p:nvPr/>
        </p:nvSpPr>
        <p:spPr bwMode="auto">
          <a:xfrm>
            <a:off x="1857375" y="2079626"/>
            <a:ext cx="4514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A Uncertainty Sources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809875" y="1099680"/>
            <a:ext cx="6172200" cy="498598"/>
          </a:xfrm>
          <a:prstGeom prst="rect">
            <a:avLst/>
          </a:prstGeom>
        </p:spPr>
        <p:txBody>
          <a:bodyPr/>
          <a:lstStyle/>
          <a:p>
            <a:pPr algn="ctr" defTabSz="685772">
              <a:lnSpc>
                <a:spcPct val="90000"/>
              </a:lnSpc>
              <a:defRPr/>
            </a:pPr>
            <a:r>
              <a:rPr lang="en-US" sz="225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Uncertainty</a:t>
            </a:r>
            <a:r>
              <a:rPr lang="en-US" sz="2250" b="1" spc="-113" dirty="0">
                <a:ln w="3175">
                  <a:noFill/>
                </a:ln>
                <a:gradFill>
                  <a:gsLst>
                    <a:gs pos="0">
                      <a:srgbClr val="2E59B0"/>
                    </a:gs>
                    <a:gs pos="49000">
                      <a:srgbClr val="161D32"/>
                    </a:gs>
                    <a:gs pos="100000">
                      <a:srgbClr val="000000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5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in gamma spectroscopy </a:t>
            </a:r>
          </a:p>
          <a:p>
            <a:pPr defTabSz="685772">
              <a:lnSpc>
                <a:spcPct val="90000"/>
              </a:lnSpc>
              <a:defRPr/>
            </a:pPr>
            <a:endParaRPr lang="en-US" sz="2250" spc="-113" dirty="0">
              <a:ln w="3175">
                <a:noFill/>
              </a:ln>
              <a:gradFill>
                <a:gsLst>
                  <a:gs pos="0">
                    <a:srgbClr val="2E59B0"/>
                  </a:gs>
                  <a:gs pos="49000">
                    <a:srgbClr val="161D32"/>
                  </a:gs>
                  <a:gs pos="100000">
                    <a:srgbClr val="000000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/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856288" y="307975"/>
            <a:ext cx="863600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ar-JO" sz="3200" b="1" dirty="0">
                <a:solidFill>
                  <a:schemeClr val="accent6">
                    <a:lumMod val="50000"/>
                  </a:schemeClr>
                </a:solidFill>
                <a:latin typeface="Wingdings" pitchFamily="18" charset="0"/>
              </a:rPr>
              <a:t>مثال 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719785"/>
      </p:ext>
    </p:extLst>
  </p:cSld>
  <p:clrMapOvr>
    <a:masterClrMapping/>
  </p:clrMapOvr>
  <p:transition spd="slow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/>
          <p:cNvSpPr>
            <a:spLocks noRot="1" noChangeArrowheads="1"/>
          </p:cNvSpPr>
          <p:nvPr/>
        </p:nvSpPr>
        <p:spPr bwMode="auto">
          <a:xfrm>
            <a:off x="2838450" y="2476500"/>
            <a:ext cx="645795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Clr>
                <a:srgbClr val="000000"/>
              </a:buClr>
              <a:buFont typeface="Wingdings" panose="05000000000000000000" pitchFamily="2" charset="2"/>
              <a:buChar char="ü"/>
            </a:pPr>
            <a:r>
              <a:rPr lang="en-US" altLang="en-US" sz="21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 Peak Area  (Counting statistics- Genie 2000)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00"/>
              </a:buClr>
              <a:buFont typeface="Wingdings" panose="05000000000000000000" pitchFamily="2" charset="2"/>
              <a:buChar char="ü"/>
            </a:pPr>
            <a:r>
              <a:rPr lang="en-US" altLang="en-US" sz="21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BKG Correction (Genie 2000)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00"/>
              </a:buClr>
              <a:buFont typeface="Wingdings" panose="05000000000000000000" pitchFamily="2" charset="2"/>
              <a:buChar char="ü"/>
            </a:pPr>
            <a:r>
              <a:rPr lang="en-US" altLang="en-US" sz="21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Emission Probability (radionuclides tables-Rectangular distribution)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00"/>
              </a:buClr>
              <a:buFont typeface="Wingdings" panose="05000000000000000000" pitchFamily="2" charset="2"/>
              <a:buChar char="ü"/>
            </a:pPr>
            <a:r>
              <a:rPr lang="en-US" altLang="en-US" sz="21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Decay Correction (Radionuclides tables-Rectangular distribution)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00"/>
              </a:buClr>
              <a:buFont typeface="Wingdings" panose="05000000000000000000" pitchFamily="2" charset="2"/>
              <a:buChar char="ü"/>
            </a:pPr>
            <a:r>
              <a:rPr lang="en-US" altLang="en-US" sz="21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Efficiency (Genie 2000)</a:t>
            </a:r>
          </a:p>
        </p:txBody>
      </p:sp>
      <p:sp>
        <p:nvSpPr>
          <p:cNvPr id="32771" name="Text Box 7"/>
          <p:cNvSpPr txBox="1">
            <a:spLocks noChangeArrowheads="1"/>
          </p:cNvSpPr>
          <p:nvPr/>
        </p:nvSpPr>
        <p:spPr bwMode="auto">
          <a:xfrm>
            <a:off x="2514600" y="1774826"/>
            <a:ext cx="4114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B Uncertainty Sources: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055254" y="1405670"/>
            <a:ext cx="6172200" cy="498598"/>
          </a:xfrm>
          <a:prstGeom prst="rect">
            <a:avLst/>
          </a:prstGeom>
        </p:spPr>
        <p:txBody>
          <a:bodyPr/>
          <a:lstStyle/>
          <a:p>
            <a:pPr algn="ctr" defTabSz="685772">
              <a:lnSpc>
                <a:spcPct val="90000"/>
              </a:lnSpc>
              <a:defRPr/>
            </a:pPr>
            <a:r>
              <a:rPr lang="en-US" sz="225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Uncertainty</a:t>
            </a:r>
            <a:r>
              <a:rPr lang="en-US" sz="2250" b="1" spc="-113" dirty="0">
                <a:ln w="3175">
                  <a:noFill/>
                </a:ln>
                <a:gradFill>
                  <a:gsLst>
                    <a:gs pos="0">
                      <a:srgbClr val="2E59B0"/>
                    </a:gs>
                    <a:gs pos="49000">
                      <a:srgbClr val="161D32"/>
                    </a:gs>
                    <a:gs pos="100000">
                      <a:srgbClr val="000000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5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in gamma spectroscopy </a:t>
            </a:r>
          </a:p>
          <a:p>
            <a:pPr defTabSz="685772">
              <a:lnSpc>
                <a:spcPct val="90000"/>
              </a:lnSpc>
              <a:defRPr/>
            </a:pPr>
            <a:endParaRPr lang="en-US" sz="2250" spc="-113" dirty="0">
              <a:ln w="3175">
                <a:noFill/>
              </a:ln>
              <a:gradFill>
                <a:gsLst>
                  <a:gs pos="0">
                    <a:srgbClr val="2E59B0"/>
                  </a:gs>
                  <a:gs pos="49000">
                    <a:srgbClr val="161D32"/>
                  </a:gs>
                  <a:gs pos="100000">
                    <a:srgbClr val="000000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/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856288" y="307975"/>
            <a:ext cx="863600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ar-JO" sz="3200" b="1" dirty="0">
                <a:solidFill>
                  <a:schemeClr val="accent6">
                    <a:lumMod val="50000"/>
                  </a:schemeClr>
                </a:solidFill>
                <a:latin typeface="Wingdings" pitchFamily="18" charset="0"/>
              </a:rPr>
              <a:t>مثال 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476328"/>
      </p:ext>
    </p:extLst>
  </p:cSld>
  <p:clrMapOvr>
    <a:masterClrMapping/>
  </p:clrMapOvr>
  <p:transition spd="slow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68E6C8-6FDB-47D8-9257-7E415FBF965E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2073275" y="1554163"/>
            <a:ext cx="8382000" cy="3657600"/>
          </a:xfrm>
          <a:prstGeom prst="rect">
            <a:avLst/>
          </a:prstGeom>
        </p:spPr>
        <p:txBody>
          <a:bodyPr>
            <a:normAutofit/>
          </a:bodyPr>
          <a:lstStyle>
            <a:lvl1pPr marL="514350" indent="-514350" algn="r" defTabSz="685800" rtl="1" fontAlgn="base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+mj-lt"/>
              <a:buAutoNum type="arabicPeriod"/>
              <a:defRPr sz="28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342900" algn="r" defTabSz="685800" rtl="1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+mj-lt"/>
              <a:buAutoNum type="arabicPeriod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8700" indent="-342900" algn="r" defTabSz="685800" rtl="1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+mj-lt"/>
              <a:buAutoNum type="arabicPeriod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342900" algn="r" defTabSz="685800" rtl="1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+mj-lt"/>
              <a:buAutoNum type="arabicPeriod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14500" indent="-342900" algn="r" defTabSz="685800" rtl="1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+mj-lt"/>
              <a:buAutoNum type="arabicPeriod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hangingPunct="1">
              <a:defRPr/>
            </a:pPr>
            <a:r>
              <a:rPr lang="ar-SY" altLang="en-US" sz="2400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مركبات الارتياب:</a:t>
            </a:r>
          </a:p>
          <a:p>
            <a:pPr lvl="1" algn="just" eaLnBrk="1" hangingPunct="1">
              <a:buFont typeface="Wingdings" panose="05000000000000000000" pitchFamily="2" charset="2"/>
              <a:buChar char="ü"/>
              <a:defRPr/>
            </a:pPr>
            <a:r>
              <a:rPr lang="ar-SY" altLang="en-US" sz="2000" b="1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الارتياب المركب </a:t>
            </a:r>
            <a:r>
              <a:rPr lang="en-US" altLang="en-US" sz="2000" b="1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Combined Uncertainty</a:t>
            </a:r>
            <a:r>
              <a:rPr lang="ar-SY" altLang="en-US" sz="2000" b="1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 </a:t>
            </a:r>
            <a:r>
              <a:rPr lang="ar-JO" altLang="en-US" sz="2000" dirty="0">
                <a:cs typeface="+mj-cs"/>
              </a:rPr>
              <a:t>:</a:t>
            </a:r>
          </a:p>
          <a:p>
            <a:pPr marL="342900" lvl="1" indent="0" algn="just">
              <a:buNone/>
              <a:defRPr/>
            </a:pPr>
            <a:endParaRPr lang="ar-JO" altLang="en-US" sz="2000" dirty="0">
              <a:cs typeface="+mj-cs"/>
            </a:endParaRPr>
          </a:p>
          <a:p>
            <a:pPr marL="342900" lvl="1" indent="0" algn="just">
              <a:buNone/>
              <a:defRPr/>
            </a:pPr>
            <a:r>
              <a:rPr lang="ar-SY" altLang="en-US" sz="2000" dirty="0">
                <a:cs typeface="+mj-cs"/>
              </a:rPr>
              <a:t> ويتم الحصول عليه بتجميع مركبات الارتيابات الجزئية الداخلة في عميلة القياس.</a:t>
            </a:r>
            <a:endParaRPr lang="ar-JO" altLang="en-US" sz="2000" dirty="0">
              <a:cs typeface="+mj-cs"/>
            </a:endParaRPr>
          </a:p>
          <a:p>
            <a:pPr marL="342900" lvl="1" indent="0" algn="l">
              <a:buNone/>
              <a:defRPr/>
            </a:pPr>
            <a:r>
              <a:rPr lang="en-US" altLang="en-US" sz="2000" i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(GUM 2.3.4)</a:t>
            </a:r>
            <a:r>
              <a:rPr lang="en-US" altLang="en-US" sz="2000" i="1" dirty="0"/>
              <a:t> </a:t>
            </a:r>
            <a:endParaRPr lang="ar-SY" altLang="en-US" sz="2000" dirty="0">
              <a:cs typeface="+mj-cs"/>
            </a:endParaRPr>
          </a:p>
          <a:p>
            <a:pPr lvl="1" algn="just" eaLnBrk="1" hangingPunct="1">
              <a:buFont typeface="Wingdings" panose="05000000000000000000" pitchFamily="2" charset="2"/>
              <a:buChar char="ü"/>
              <a:defRPr/>
            </a:pPr>
            <a:r>
              <a:rPr lang="ar-SY" altLang="en-US" sz="2000" b="1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الارتياب الممتد </a:t>
            </a:r>
            <a:r>
              <a:rPr lang="en-US" altLang="en-US" sz="2000" b="1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Expanded Uncertainty</a:t>
            </a:r>
            <a:r>
              <a:rPr lang="ar-SY" altLang="en-US" sz="2000" b="1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 </a:t>
            </a:r>
            <a:r>
              <a:rPr lang="ar-JO" altLang="en-US" sz="2000" b="1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:</a:t>
            </a:r>
            <a:endParaRPr lang="ar-JO" altLang="en-US" sz="2000" dirty="0">
              <a:cs typeface="+mj-cs"/>
            </a:endParaRPr>
          </a:p>
          <a:p>
            <a:pPr marL="342900" lvl="1" indent="0" algn="just">
              <a:buNone/>
              <a:defRPr/>
            </a:pPr>
            <a:endParaRPr lang="ar-JO" altLang="en-US" sz="2000" dirty="0">
              <a:cs typeface="+mj-cs"/>
            </a:endParaRPr>
          </a:p>
          <a:p>
            <a:pPr marL="342900" lvl="1" indent="0" algn="just">
              <a:buNone/>
              <a:defRPr/>
            </a:pPr>
            <a:r>
              <a:rPr lang="ar-SY" altLang="en-US" sz="2000" dirty="0">
                <a:cs typeface="+mj-cs"/>
              </a:rPr>
              <a:t> هو المجال الذي نتوقع أن تقع ضمنه القيمة الحقيقية للقياس بأعلى درجة ثقة. ويتم الحصول عليه بضرب الارتياب المركب بمعامل يسمى معامل التغطية </a:t>
            </a:r>
            <a:r>
              <a:rPr lang="en-US" altLang="en-US" sz="2000" dirty="0">
                <a:cs typeface="+mj-cs"/>
              </a:rPr>
              <a:t>Coverage Factor k</a:t>
            </a:r>
            <a:r>
              <a:rPr lang="ar-SY" altLang="en-US" sz="2000" dirty="0">
                <a:cs typeface="+mj-cs"/>
              </a:rPr>
              <a:t>؛ وذلك لضمان أن تكون النتيجة بأعلى سوية من الدقة. ومعامل التغطية يساوي </a:t>
            </a:r>
            <a:r>
              <a:rPr lang="en-US" altLang="en-US" sz="2000" dirty="0">
                <a:cs typeface="+mj-cs"/>
              </a:rPr>
              <a:t>2</a:t>
            </a:r>
            <a:r>
              <a:rPr lang="ar-SY" altLang="en-US" sz="2000" dirty="0">
                <a:cs typeface="+mj-cs"/>
              </a:rPr>
              <a:t> عند حدود ثقة </a:t>
            </a:r>
            <a:r>
              <a:rPr lang="en-US" altLang="en-US" sz="2000" dirty="0">
                <a:cs typeface="+mj-cs"/>
              </a:rPr>
              <a:t>95%</a:t>
            </a:r>
            <a:r>
              <a:rPr lang="ar-SY" altLang="en-US" sz="2000" dirty="0">
                <a:cs typeface="+mj-cs"/>
              </a:rPr>
              <a:t>.</a:t>
            </a:r>
            <a:endParaRPr lang="en-US" altLang="en-US" sz="2000" dirty="0">
              <a:cs typeface="+mj-cs"/>
            </a:endParaRPr>
          </a:p>
          <a:p>
            <a:pPr marL="342900" lvl="1" indent="0" algn="l">
              <a:buNone/>
              <a:defRPr/>
            </a:pPr>
            <a:r>
              <a:rPr lang="en-US" altLang="en-US" sz="2000" i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(GUM 2.3.5)</a:t>
            </a:r>
            <a:r>
              <a:rPr lang="en-US" altLang="en-US" sz="2000" i="1" dirty="0"/>
              <a:t> </a:t>
            </a:r>
            <a:endParaRPr lang="ar-JO" altLang="en-US" sz="2000" i="1" dirty="0"/>
          </a:p>
          <a:p>
            <a:pPr marL="342900" lvl="1" indent="0" algn="l">
              <a:buNone/>
              <a:defRPr/>
            </a:pPr>
            <a:endParaRPr lang="ar-SY" altLang="en-US" sz="2000" dirty="0"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84788" y="179389"/>
            <a:ext cx="15557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defRPr/>
            </a:pPr>
            <a:r>
              <a:rPr lang="ar-SY" altLang="en-US" sz="2400" b="1" dirty="0">
                <a:solidFill>
                  <a:srgbClr val="00B050"/>
                </a:solidFill>
                <a:cs typeface="+mj-cs"/>
              </a:rPr>
              <a:t>تقدير الارتياب</a:t>
            </a:r>
            <a:endParaRPr lang="en-US" sz="2400" b="1" dirty="0">
              <a:solidFill>
                <a:srgbClr val="00B05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04721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C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C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C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C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C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C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C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6ABC2E-6D67-9327-6500-2EBAFDA8B5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ab 1">
            <a:extLst>
              <a:ext uri="{FF2B5EF4-FFF2-40B4-BE49-F238E27FC236}">
                <a16:creationId xmlns:a16="http://schemas.microsoft.com/office/drawing/2014/main" id="{583962AE-5544-5237-3C0C-9377C51ABD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126" y="2217420"/>
            <a:ext cx="2030511" cy="181927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cientific Measuring Devices | CK-12 Foundation">
            <a:extLst>
              <a:ext uri="{FF2B5EF4-FFF2-40B4-BE49-F238E27FC236}">
                <a16:creationId xmlns:a16="http://schemas.microsoft.com/office/drawing/2014/main" id="{17D5848F-BF6B-FDB6-97DB-82DE2E7AE9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8650" y="2019300"/>
            <a:ext cx="2200276" cy="1676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Errors in Chemical Analysis">
            <a:extLst>
              <a:ext uri="{FF2B5EF4-FFF2-40B4-BE49-F238E27FC236}">
                <a16:creationId xmlns:a16="http://schemas.microsoft.com/office/drawing/2014/main" id="{002A3C21-1677-46EF-017C-542917B95A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2939" y="2019300"/>
            <a:ext cx="2397516" cy="159543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ircle: Hollow 4">
            <a:extLst>
              <a:ext uri="{FF2B5EF4-FFF2-40B4-BE49-F238E27FC236}">
                <a16:creationId xmlns:a16="http://schemas.microsoft.com/office/drawing/2014/main" id="{41271F6B-864D-01F0-6A20-2F2639B3FEF0}"/>
              </a:ext>
            </a:extLst>
          </p:cNvPr>
          <p:cNvSpPr/>
          <p:nvPr/>
        </p:nvSpPr>
        <p:spPr>
          <a:xfrm>
            <a:off x="-5684092" y="-8257223"/>
            <a:ext cx="22404066" cy="22280880"/>
          </a:xfrm>
          <a:prstGeom prst="donut">
            <a:avLst>
              <a:gd name="adj" fmla="val 45062"/>
            </a:avLst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117DD151-7A07-BFBD-4150-2BB822EE13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110" y="4367357"/>
            <a:ext cx="10202724" cy="830997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ar-JO" altLang="en-US" sz="4800" dirty="0">
                <a:solidFill>
                  <a:schemeClr val="accent6">
                    <a:lumMod val="40000"/>
                    <a:lumOff val="60000"/>
                  </a:schemeClr>
                </a:solidFill>
                <a:cs typeface="+mj-cs"/>
              </a:rPr>
              <a:t>الهدف من القياس هو الحصول على القيمة الحقيقية.</a:t>
            </a:r>
            <a:endParaRPr lang="en-US" altLang="en-US" sz="4800" dirty="0">
              <a:solidFill>
                <a:schemeClr val="accent6">
                  <a:lumMod val="40000"/>
                  <a:lumOff val="60000"/>
                </a:schemeClr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426292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1496219" y="1715957"/>
            <a:ext cx="8734426" cy="9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u="sng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Combined Uncertainty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Calculated using Error Propagation Low</a:t>
            </a:r>
          </a:p>
          <a:p>
            <a:pPr>
              <a:spcBef>
                <a:spcPct val="50000"/>
              </a:spcBef>
              <a:defRPr/>
            </a:pPr>
            <a:endParaRPr lang="en-US" sz="2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9" name="Rectangle 2"/>
          <p:cNvSpPr>
            <a:spLocks noChangeArrowheads="1"/>
          </p:cNvSpPr>
          <p:nvPr/>
        </p:nvSpPr>
        <p:spPr bwMode="auto">
          <a:xfrm>
            <a:off x="2667001" y="684214"/>
            <a:ext cx="138113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2667001" y="684214"/>
            <a:ext cx="138113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34821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5176" y="2519363"/>
            <a:ext cx="5794375" cy="91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4822" name="Group 9"/>
          <p:cNvGrpSpPr>
            <a:grpSpLocks/>
          </p:cNvGrpSpPr>
          <p:nvPr/>
        </p:nvGrpSpPr>
        <p:grpSpPr bwMode="auto">
          <a:xfrm>
            <a:off x="2667000" y="2574925"/>
            <a:ext cx="1428750" cy="857250"/>
            <a:chOff x="3200400" y="2438400"/>
            <a:chExt cx="1905000" cy="1143000"/>
          </a:xfrm>
        </p:grpSpPr>
        <p:pic>
          <p:nvPicPr>
            <p:cNvPr id="34826" name="Picture 1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2438400"/>
              <a:ext cx="1116419" cy="114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4827" name="TextBox 8"/>
            <p:cNvSpPr txBox="1">
              <a:spLocks noChangeArrowheads="1"/>
            </p:cNvSpPr>
            <p:nvPr/>
          </p:nvSpPr>
          <p:spPr bwMode="auto">
            <a:xfrm>
              <a:off x="4267200" y="2659559"/>
              <a:ext cx="838200" cy="800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/>
              <a:r>
                <a:rPr lang="en-US" altLang="en-US" sz="33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 </a:t>
              </a:r>
            </a:p>
          </p:txBody>
        </p:sp>
      </p:grpSp>
      <p:sp>
        <p:nvSpPr>
          <p:cNvPr id="34823" name="Rectangle 1"/>
          <p:cNvSpPr>
            <a:spLocks noChangeArrowheads="1"/>
          </p:cNvSpPr>
          <p:nvPr/>
        </p:nvSpPr>
        <p:spPr bwMode="auto">
          <a:xfrm>
            <a:off x="3281364" y="1154113"/>
            <a:ext cx="51641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Combined and Expanded Uncertainty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71725" y="3933825"/>
            <a:ext cx="7772400" cy="11318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u="sng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Expanded Uncertainty</a:t>
            </a:r>
            <a:r>
              <a:rPr lang="en-US" sz="2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. Combined Uncertainty </a:t>
            </a:r>
            <a:endParaRPr lang="en-US" sz="27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2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	</a:t>
            </a:r>
            <a:r>
              <a:rPr lang="en-US" sz="27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 K =2 at 95% Confidence Level</a:t>
            </a:r>
            <a:r>
              <a:rPr lang="en-US" sz="2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856288" y="307975"/>
            <a:ext cx="863600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ar-JO" sz="3200" b="1" dirty="0">
                <a:solidFill>
                  <a:schemeClr val="accent6">
                    <a:lumMod val="50000"/>
                  </a:schemeClr>
                </a:solidFill>
                <a:latin typeface="Wingdings" pitchFamily="18" charset="0"/>
              </a:rPr>
              <a:t>مثال 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649953"/>
      </p:ext>
    </p:extLst>
  </p:cSld>
  <p:clrMapOvr>
    <a:masterClrMapping/>
  </p:clrMapOvr>
  <p:transition spd="slow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Box 2"/>
          <p:cNvSpPr txBox="1">
            <a:spLocks noChangeArrowheads="1"/>
          </p:cNvSpPr>
          <p:nvPr/>
        </p:nvSpPr>
        <p:spPr bwMode="auto">
          <a:xfrm>
            <a:off x="5213350" y="2789238"/>
            <a:ext cx="2097088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700">
                <a:latin typeface="Brush Script MT" panose="03060802040406070304" pitchFamily="66" charset="0"/>
              </a:rPr>
              <a:t>Thank you … </a:t>
            </a:r>
          </a:p>
        </p:txBody>
      </p:sp>
    </p:spTree>
    <p:extLst>
      <p:ext uri="{BB962C8B-B14F-4D97-AF65-F5344CB8AC3E}">
        <p14:creationId xmlns:p14="http://schemas.microsoft.com/office/powerpoint/2010/main" val="995690966"/>
      </p:ext>
    </p:extLst>
  </p:cSld>
  <p:clrMapOvr>
    <a:masterClrMapping/>
  </p:clrMapOvr>
  <p:transition spd="slow">
    <p:fad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6452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8FE46F-8D0F-A666-58C3-A884096710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ab 1">
            <a:extLst>
              <a:ext uri="{FF2B5EF4-FFF2-40B4-BE49-F238E27FC236}">
                <a16:creationId xmlns:a16="http://schemas.microsoft.com/office/drawing/2014/main" id="{CADD1D78-760F-6553-1FC2-069A908121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126" y="2217420"/>
            <a:ext cx="2030511" cy="181927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cientific Measuring Devices | CK-12 Foundation">
            <a:extLst>
              <a:ext uri="{FF2B5EF4-FFF2-40B4-BE49-F238E27FC236}">
                <a16:creationId xmlns:a16="http://schemas.microsoft.com/office/drawing/2014/main" id="{FB067FC0-84F6-47F2-1466-656B1821F8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8650" y="2019300"/>
            <a:ext cx="2200276" cy="1676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Errors in Chemical Analysis">
            <a:extLst>
              <a:ext uri="{FF2B5EF4-FFF2-40B4-BE49-F238E27FC236}">
                <a16:creationId xmlns:a16="http://schemas.microsoft.com/office/drawing/2014/main" id="{D3DF1CA2-FEBA-7E3D-A09D-40D7B90697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2939" y="2019300"/>
            <a:ext cx="2397516" cy="159543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ircle: Hollow 4">
            <a:extLst>
              <a:ext uri="{FF2B5EF4-FFF2-40B4-BE49-F238E27FC236}">
                <a16:creationId xmlns:a16="http://schemas.microsoft.com/office/drawing/2014/main" id="{ED14FA6C-9BEA-3354-48B7-EA9116F32C64}"/>
              </a:ext>
            </a:extLst>
          </p:cNvPr>
          <p:cNvSpPr/>
          <p:nvPr/>
        </p:nvSpPr>
        <p:spPr>
          <a:xfrm>
            <a:off x="-1782652" y="-8379143"/>
            <a:ext cx="22404066" cy="22280880"/>
          </a:xfrm>
          <a:prstGeom prst="donut">
            <a:avLst>
              <a:gd name="adj" fmla="val 45062"/>
            </a:avLst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B9D5DE9-C845-E68D-8023-B409907ABD44}"/>
              </a:ext>
            </a:extLst>
          </p:cNvPr>
          <p:cNvSpPr/>
          <p:nvPr/>
        </p:nvSpPr>
        <p:spPr>
          <a:xfrm>
            <a:off x="-802322" y="630938"/>
            <a:ext cx="8772842" cy="42607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rtl="1">
              <a:lnSpc>
                <a:spcPct val="300000"/>
              </a:lnSpc>
              <a:buFont typeface="Arial" panose="020B0604020202020204" pitchFamily="34" charset="0"/>
              <a:buChar char="•"/>
              <a:defRPr/>
            </a:pPr>
            <a:r>
              <a:rPr lang="ar-JO" sz="3200" b="1" dirty="0">
                <a:solidFill>
                  <a:srgbClr val="FF0000"/>
                </a:solidFill>
                <a:cs typeface="+mj-cs"/>
              </a:rPr>
              <a:t>نادراً</a:t>
            </a:r>
            <a:r>
              <a:rPr lang="ar-JO" sz="3200" dirty="0">
                <a:cs typeface="+mj-cs"/>
              </a:rPr>
              <a:t> ما تكون القياسات متطابقة تمامًا.</a:t>
            </a:r>
          </a:p>
          <a:p>
            <a:pPr marL="285750" indent="-285750" algn="just" rtl="1">
              <a:lnSpc>
                <a:spcPct val="300000"/>
              </a:lnSpc>
              <a:buFont typeface="Arial" panose="020B0604020202020204" pitchFamily="34" charset="0"/>
              <a:buChar char="•"/>
              <a:defRPr/>
            </a:pPr>
            <a:r>
              <a:rPr lang="ar-JO" sz="3200" dirty="0">
                <a:cs typeface="+mj-cs"/>
              </a:rPr>
              <a:t>تختلف القياسات دائمًا إلى حد ما عن </a:t>
            </a:r>
            <a:r>
              <a:rPr lang="ar-JO" sz="3200" b="1" dirty="0">
                <a:solidFill>
                  <a:srgbClr val="FF0000"/>
                </a:solidFill>
                <a:cs typeface="+mj-cs"/>
              </a:rPr>
              <a:t>"القيمة الحقيقية".</a:t>
            </a:r>
          </a:p>
          <a:p>
            <a:pPr marL="285750" indent="-285750" algn="just" rtl="1">
              <a:lnSpc>
                <a:spcPct val="300000"/>
              </a:lnSpc>
              <a:buFont typeface="Arial" panose="020B0604020202020204" pitchFamily="34" charset="0"/>
              <a:buChar char="•"/>
              <a:defRPr/>
            </a:pPr>
            <a:r>
              <a:rPr lang="ar-JO" sz="3200" dirty="0">
                <a:cs typeface="+mj-cs"/>
              </a:rPr>
              <a:t>تسمى هذه الانحرافات عن القيمة الحقيقية </a:t>
            </a:r>
            <a:r>
              <a:rPr lang="ar-JO" sz="3200" b="1" dirty="0">
                <a:solidFill>
                  <a:srgbClr val="FF0000"/>
                </a:solidFill>
                <a:cs typeface="+mj-cs"/>
              </a:rPr>
              <a:t>بالأخطاء</a:t>
            </a:r>
            <a:r>
              <a:rPr lang="ar-JO" sz="3200" dirty="0">
                <a:cs typeface="+mj-cs"/>
              </a:rPr>
              <a:t>.</a:t>
            </a:r>
            <a:endParaRPr lang="en-US" sz="32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340684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CC46992-573D-50A9-394F-580E6A185595}"/>
              </a:ext>
            </a:extLst>
          </p:cNvPr>
          <p:cNvSpPr/>
          <p:nvPr/>
        </p:nvSpPr>
        <p:spPr>
          <a:xfrm>
            <a:off x="2914650" y="471489"/>
            <a:ext cx="6088063" cy="5349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 rtl="1">
              <a:lnSpc>
                <a:spcPct val="90000"/>
              </a:lnSpc>
              <a:spcBef>
                <a:spcPct val="0"/>
              </a:spcBef>
            </a:pPr>
            <a:r>
              <a:rPr lang="ar-JO" altLang="en-US" sz="4400" b="1" dirty="0">
                <a:solidFill>
                  <a:schemeClr val="accent6">
                    <a:lumMod val="50000"/>
                  </a:schemeClr>
                </a:solidFill>
                <a:latin typeface="+mj-lt"/>
                <a:ea typeface="Mudir MT"/>
                <a:cs typeface="+mj-cs"/>
              </a:rPr>
              <a:t>مصادر الخطأ</a:t>
            </a:r>
            <a:endParaRPr lang="en-US" sz="4400" b="1" dirty="0">
              <a:solidFill>
                <a:schemeClr val="accent6">
                  <a:lumMod val="50000"/>
                </a:schemeClr>
              </a:solidFill>
              <a:latin typeface="+mj-lt"/>
              <a:ea typeface="Mudir MT"/>
              <a:cs typeface="+mj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2E27CE-6B84-21C7-BCA4-AE2DD4175228}"/>
              </a:ext>
            </a:extLst>
          </p:cNvPr>
          <p:cNvSpPr/>
          <p:nvPr/>
        </p:nvSpPr>
        <p:spPr>
          <a:xfrm>
            <a:off x="2187575" y="1293813"/>
            <a:ext cx="7729538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>
              <a:defRPr/>
            </a:pPr>
            <a:r>
              <a:rPr lang="ar-JO" sz="2400" b="1" dirty="0"/>
              <a:t>يسمى الفرق بين القيمة المقاسة والقيمة الحقيقية </a:t>
            </a:r>
            <a:r>
              <a:rPr lang="ar-JO" sz="2400" b="1" dirty="0">
                <a:solidFill>
                  <a:srgbClr val="FF0000"/>
                </a:solidFill>
              </a:rPr>
              <a:t>خطأ (</a:t>
            </a:r>
            <a:r>
              <a:rPr lang="en-US" sz="2400" b="1" dirty="0">
                <a:solidFill>
                  <a:srgbClr val="FF0000"/>
                </a:solidFill>
              </a:rPr>
              <a:t>Error </a:t>
            </a:r>
            <a:r>
              <a:rPr lang="ar-JO" sz="2400" b="1" dirty="0">
                <a:solidFill>
                  <a:srgbClr val="FF0000"/>
                </a:solidFill>
              </a:rPr>
              <a:t>)</a:t>
            </a:r>
            <a:r>
              <a:rPr lang="ar-JO" sz="2400" b="1" dirty="0"/>
              <a:t>.</a:t>
            </a:r>
            <a:endParaRPr lang="en-US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E40D75F-31EE-E99D-A64B-BE789D643A7B}"/>
              </a:ext>
            </a:extLst>
          </p:cNvPr>
          <p:cNvCxnSpPr/>
          <p:nvPr/>
        </p:nvCxnSpPr>
        <p:spPr>
          <a:xfrm flipV="1">
            <a:off x="3700464" y="4165601"/>
            <a:ext cx="4516437" cy="17463"/>
          </a:xfrm>
          <a:prstGeom prst="line">
            <a:avLst/>
          </a:prstGeom>
        </p:spPr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E96A0881-D990-A5DE-A9D3-AF1C20B6B244}"/>
              </a:ext>
            </a:extLst>
          </p:cNvPr>
          <p:cNvGrpSpPr/>
          <p:nvPr/>
        </p:nvGrpSpPr>
        <p:grpSpPr>
          <a:xfrm>
            <a:off x="5024439" y="4035425"/>
            <a:ext cx="2573337" cy="1982789"/>
            <a:chOff x="5024439" y="4035425"/>
            <a:chExt cx="2573337" cy="1982789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A475A307-C1BA-8CFE-24FE-1E4D524C3D61}"/>
                </a:ext>
              </a:extLst>
            </p:cNvPr>
            <p:cNvCxnSpPr/>
            <p:nvPr/>
          </p:nvCxnSpPr>
          <p:spPr>
            <a:xfrm>
              <a:off x="5786439" y="4035425"/>
              <a:ext cx="7937" cy="30480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DD35ADFC-6F1E-C61B-DC0E-83716D7165CD}"/>
                </a:ext>
              </a:extLst>
            </p:cNvPr>
            <p:cNvCxnSpPr/>
            <p:nvPr/>
          </p:nvCxnSpPr>
          <p:spPr>
            <a:xfrm flipV="1">
              <a:off x="5794376" y="4424363"/>
              <a:ext cx="9525" cy="113506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9453C14-F763-F926-A120-2D3242251F19}"/>
                </a:ext>
              </a:extLst>
            </p:cNvPr>
            <p:cNvSpPr/>
            <p:nvPr/>
          </p:nvSpPr>
          <p:spPr>
            <a:xfrm>
              <a:off x="5024439" y="5595939"/>
              <a:ext cx="2573337" cy="42227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1">
                <a:defRPr/>
              </a:pPr>
              <a:r>
                <a:rPr lang="ar-JO" sz="2000" dirty="0">
                  <a:solidFill>
                    <a:schemeClr val="tx1"/>
                  </a:solidFill>
                </a:rPr>
                <a:t>القيمة المقاسة </a:t>
              </a:r>
              <a:r>
                <a:rPr lang="en-US" sz="2000" dirty="0">
                  <a:solidFill>
                    <a:schemeClr val="tx1"/>
                  </a:solidFill>
                </a:rPr>
                <a:t>[C </a:t>
              </a:r>
              <a:r>
                <a:rPr lang="en-US" sz="2000" cap="small" baseline="-25000" dirty="0">
                  <a:solidFill>
                    <a:schemeClr val="tx1"/>
                  </a:solidFill>
                </a:rPr>
                <a:t>measured </a:t>
              </a:r>
              <a:r>
                <a:rPr lang="en-US" sz="2000" dirty="0">
                  <a:solidFill>
                    <a:schemeClr val="tx1"/>
                  </a:solidFill>
                </a:rPr>
                <a:t>] 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514DA939-9C1A-F2E7-FAFA-CDCD6B803527}"/>
              </a:ext>
            </a:extLst>
          </p:cNvPr>
          <p:cNvGrpSpPr/>
          <p:nvPr/>
        </p:nvGrpSpPr>
        <p:grpSpPr>
          <a:xfrm>
            <a:off x="3367088" y="4035425"/>
            <a:ext cx="2241550" cy="1411289"/>
            <a:chOff x="3367088" y="4035425"/>
            <a:chExt cx="2241550" cy="1411289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9565D87-8B4B-202E-0987-8F4C506E2544}"/>
                </a:ext>
              </a:extLst>
            </p:cNvPr>
            <p:cNvCxnSpPr/>
            <p:nvPr/>
          </p:nvCxnSpPr>
          <p:spPr>
            <a:xfrm>
              <a:off x="5257801" y="4035425"/>
              <a:ext cx="9525" cy="304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852A8BCF-85F0-F8FC-8E39-9F324D6427F3}"/>
                </a:ext>
              </a:extLst>
            </p:cNvPr>
            <p:cNvCxnSpPr/>
            <p:nvPr/>
          </p:nvCxnSpPr>
          <p:spPr>
            <a:xfrm flipV="1">
              <a:off x="5270500" y="4400550"/>
              <a:ext cx="0" cy="59055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25AD807-1723-3B0B-F3D6-E38FE4CE35AC}"/>
                </a:ext>
              </a:extLst>
            </p:cNvPr>
            <p:cNvSpPr/>
            <p:nvPr/>
          </p:nvSpPr>
          <p:spPr>
            <a:xfrm>
              <a:off x="3367088" y="5029201"/>
              <a:ext cx="2241550" cy="41751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1">
                <a:defRPr/>
              </a:pPr>
              <a:r>
                <a:rPr lang="ar-JO" sz="2000" dirty="0">
                  <a:solidFill>
                    <a:schemeClr val="tx1"/>
                  </a:solidFill>
                </a:rPr>
                <a:t>القيمة الحقيقة </a:t>
              </a:r>
              <a:r>
                <a:rPr lang="en-US" sz="2000" dirty="0">
                  <a:solidFill>
                    <a:schemeClr val="tx1"/>
                  </a:solidFill>
                </a:rPr>
                <a:t>[C </a:t>
              </a:r>
              <a:r>
                <a:rPr lang="en-US" sz="1600" cap="small" baseline="-25000" dirty="0">
                  <a:solidFill>
                    <a:schemeClr val="tx1"/>
                  </a:solidFill>
                </a:rPr>
                <a:t>True</a:t>
              </a:r>
              <a:r>
                <a:rPr lang="en-US" sz="2000" cap="small" baseline="-25000" dirty="0">
                  <a:solidFill>
                    <a:schemeClr val="tx1"/>
                  </a:solidFill>
                </a:rPr>
                <a:t> </a:t>
              </a:r>
              <a:r>
                <a:rPr lang="en-US" sz="2000" dirty="0">
                  <a:solidFill>
                    <a:schemeClr val="tx1"/>
                  </a:solidFill>
                </a:rPr>
                <a:t>] 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46D06666-C984-6548-C8AE-55EE29DA8685}"/>
              </a:ext>
            </a:extLst>
          </p:cNvPr>
          <p:cNvGrpSpPr/>
          <p:nvPr/>
        </p:nvGrpSpPr>
        <p:grpSpPr>
          <a:xfrm>
            <a:off x="3832226" y="3698875"/>
            <a:ext cx="4237038" cy="641350"/>
            <a:chOff x="3832226" y="3698875"/>
            <a:chExt cx="4237038" cy="64135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B49947F-61EC-90E2-0778-A462EF168F0E}"/>
                </a:ext>
              </a:extLst>
            </p:cNvPr>
            <p:cNvCxnSpPr/>
            <p:nvPr/>
          </p:nvCxnSpPr>
          <p:spPr>
            <a:xfrm>
              <a:off x="4533901" y="4035425"/>
              <a:ext cx="9525" cy="304800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040EB4E-AAA9-624A-C142-CA95978906A6}"/>
                </a:ext>
              </a:extLst>
            </p:cNvPr>
            <p:cNvCxnSpPr/>
            <p:nvPr/>
          </p:nvCxnSpPr>
          <p:spPr>
            <a:xfrm flipH="1">
              <a:off x="6965951" y="4035425"/>
              <a:ext cx="4763" cy="304800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F7E2930-6FC9-C796-C323-14123A05161A}"/>
                </a:ext>
              </a:extLst>
            </p:cNvPr>
            <p:cNvSpPr/>
            <p:nvPr/>
          </p:nvSpPr>
          <p:spPr>
            <a:xfrm>
              <a:off x="6731001" y="3709989"/>
              <a:ext cx="1338263" cy="3381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600" b="1" dirty="0"/>
                <a:t>C </a:t>
              </a:r>
              <a:r>
                <a:rPr lang="en-US" sz="1600" b="1" cap="small" baseline="-25000" dirty="0"/>
                <a:t>measured </a:t>
              </a:r>
              <a:r>
                <a:rPr lang="en-US" sz="1600" b="1" cap="small" dirty="0"/>
                <a:t>+ U</a:t>
              </a:r>
              <a:r>
                <a:rPr lang="en-US" sz="1600" b="1" cap="small" baseline="-25000" dirty="0"/>
                <a:t> </a:t>
              </a:r>
              <a:endParaRPr lang="en-US" sz="1600" b="1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B5B9580-27FE-B99E-697A-1F2958890ED6}"/>
                </a:ext>
              </a:extLst>
            </p:cNvPr>
            <p:cNvSpPr/>
            <p:nvPr/>
          </p:nvSpPr>
          <p:spPr>
            <a:xfrm>
              <a:off x="3832226" y="3698875"/>
              <a:ext cx="1298575" cy="33813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600" b="1" dirty="0"/>
                <a:t>C </a:t>
              </a:r>
              <a:r>
                <a:rPr lang="en-US" sz="1600" b="1" cap="small" baseline="-25000" dirty="0"/>
                <a:t>measured </a:t>
              </a:r>
              <a:r>
                <a:rPr lang="en-US" sz="1600" b="1" cap="small" dirty="0"/>
                <a:t>- U</a:t>
              </a:r>
              <a:r>
                <a:rPr lang="en-US" sz="1600" b="1" cap="small" baseline="-25000" dirty="0"/>
                <a:t> </a:t>
              </a:r>
              <a:endParaRPr lang="en-US" sz="1600" b="1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14A930E-8CFB-25F2-9073-E7DA7065DFFA}"/>
              </a:ext>
            </a:extLst>
          </p:cNvPr>
          <p:cNvGrpSpPr/>
          <p:nvPr/>
        </p:nvGrpSpPr>
        <p:grpSpPr>
          <a:xfrm>
            <a:off x="4543426" y="2327276"/>
            <a:ext cx="4446588" cy="1143000"/>
            <a:chOff x="4543426" y="2327276"/>
            <a:chExt cx="4446588" cy="1143000"/>
          </a:xfrm>
        </p:grpSpPr>
        <p:sp>
          <p:nvSpPr>
            <p:cNvPr id="23" name="Left Brace 22">
              <a:extLst>
                <a:ext uri="{FF2B5EF4-FFF2-40B4-BE49-F238E27FC236}">
                  <a16:creationId xmlns:a16="http://schemas.microsoft.com/office/drawing/2014/main" id="{C60681E8-C4CF-7EBE-D349-2E11EC58D9A5}"/>
                </a:ext>
              </a:extLst>
            </p:cNvPr>
            <p:cNvSpPr/>
            <p:nvPr/>
          </p:nvSpPr>
          <p:spPr>
            <a:xfrm rot="5400000">
              <a:off x="5528470" y="1955007"/>
              <a:ext cx="530225" cy="2500313"/>
            </a:xfrm>
            <a:prstGeom prst="leftBrace">
              <a:avLst>
                <a:gd name="adj1" fmla="val 8333"/>
                <a:gd name="adj2" fmla="val 50423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4FCDC01-8B68-5FCE-F427-764F14694999}"/>
                </a:ext>
              </a:extLst>
            </p:cNvPr>
            <p:cNvSpPr/>
            <p:nvPr/>
          </p:nvSpPr>
          <p:spPr>
            <a:xfrm>
              <a:off x="5608639" y="2327276"/>
              <a:ext cx="3381375" cy="54451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1">
                <a:defRPr/>
              </a:pPr>
              <a:r>
                <a:rPr lang="ar-JO" dirty="0">
                  <a:solidFill>
                    <a:schemeClr val="tx1"/>
                  </a:solidFill>
                </a:rPr>
                <a:t>مدى الارتياب </a:t>
              </a:r>
              <a:r>
                <a:rPr lang="en-US" dirty="0">
                  <a:solidFill>
                    <a:schemeClr val="tx1"/>
                  </a:solidFill>
                </a:rPr>
                <a:t>Uncertainty Range  </a:t>
              </a:r>
            </a:p>
            <a:p>
              <a:pPr algn="ctr" rtl="1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C </a:t>
              </a:r>
              <a:r>
                <a:rPr lang="en-US" b="1" cap="small" baseline="-25000" dirty="0">
                  <a:solidFill>
                    <a:schemeClr val="tx1"/>
                  </a:solidFill>
                </a:rPr>
                <a:t>measured </a:t>
              </a:r>
              <a:r>
                <a:rPr lang="en-US" b="1" cap="small" dirty="0">
                  <a:solidFill>
                    <a:schemeClr val="tx1"/>
                  </a:solidFill>
                </a:rPr>
                <a:t>+ U</a:t>
              </a:r>
              <a:r>
                <a:rPr lang="en-US" b="1" cap="small" baseline="-25000" dirty="0">
                  <a:solidFill>
                    <a:schemeClr val="tx1"/>
                  </a:solidFill>
                </a:rPr>
                <a:t>  </a:t>
              </a:r>
              <a:r>
                <a:rPr lang="en-US" b="1" cap="small" dirty="0">
                  <a:solidFill>
                    <a:schemeClr val="tx1"/>
                  </a:solidFill>
                </a:rPr>
                <a:t>…</a:t>
              </a:r>
              <a:r>
                <a:rPr lang="en-US" b="1" dirty="0">
                  <a:solidFill>
                    <a:schemeClr val="tx1"/>
                  </a:solidFill>
                </a:rPr>
                <a:t> C </a:t>
              </a:r>
              <a:r>
                <a:rPr lang="en-US" b="1" cap="small" baseline="-25000" dirty="0">
                  <a:solidFill>
                    <a:schemeClr val="tx1"/>
                  </a:solidFill>
                </a:rPr>
                <a:t>measured </a:t>
              </a:r>
              <a:r>
                <a:rPr lang="en-US" b="1" cap="small" dirty="0">
                  <a:solidFill>
                    <a:schemeClr val="tx1"/>
                  </a:solidFill>
                </a:rPr>
                <a:t>- U</a:t>
              </a:r>
              <a:r>
                <a:rPr lang="en-US" b="1" cap="small" baseline="-25000" dirty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5E9D375-79EA-0494-8DE3-4C2D2C5060D2}"/>
              </a:ext>
            </a:extLst>
          </p:cNvPr>
          <p:cNvGrpSpPr/>
          <p:nvPr/>
        </p:nvGrpSpPr>
        <p:grpSpPr>
          <a:xfrm>
            <a:off x="3206751" y="2300288"/>
            <a:ext cx="2579688" cy="1735137"/>
            <a:chOff x="3206751" y="2300288"/>
            <a:chExt cx="2579688" cy="1735137"/>
          </a:xfrm>
        </p:grpSpPr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4E48A645-210A-D03F-F416-2E90C0FA28AE}"/>
                </a:ext>
              </a:extLst>
            </p:cNvPr>
            <p:cNvCxnSpPr/>
            <p:nvPr/>
          </p:nvCxnSpPr>
          <p:spPr>
            <a:xfrm flipV="1">
              <a:off x="5267326" y="4022725"/>
              <a:ext cx="519113" cy="1270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1F6DE325-9467-B56C-E6FF-4811336CB443}"/>
                </a:ext>
              </a:extLst>
            </p:cNvPr>
            <p:cNvCxnSpPr/>
            <p:nvPr/>
          </p:nvCxnSpPr>
          <p:spPr>
            <a:xfrm>
              <a:off x="5489575" y="2884488"/>
              <a:ext cx="0" cy="11493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AE138D5D-70B8-DA7C-83AB-FB58A8CC48A6}"/>
                </a:ext>
              </a:extLst>
            </p:cNvPr>
            <p:cNvSpPr/>
            <p:nvPr/>
          </p:nvSpPr>
          <p:spPr>
            <a:xfrm>
              <a:off x="3206751" y="2300288"/>
              <a:ext cx="2297113" cy="56515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1">
                <a:defRPr/>
              </a:pPr>
              <a:r>
                <a:rPr lang="ar-JO" sz="1600" dirty="0">
                  <a:solidFill>
                    <a:schemeClr val="tx1"/>
                  </a:solidFill>
                </a:rPr>
                <a:t>الخطأ </a:t>
              </a:r>
              <a:r>
                <a:rPr lang="en-US" sz="1600" dirty="0">
                  <a:solidFill>
                    <a:schemeClr val="tx1"/>
                  </a:solidFill>
                </a:rPr>
                <a:t>Error</a:t>
              </a:r>
            </a:p>
            <a:p>
              <a:pPr algn="ctr" rtl="1">
                <a:defRPr/>
              </a:pPr>
              <a:r>
                <a:rPr lang="en-US" sz="1600" b="1" dirty="0">
                  <a:solidFill>
                    <a:schemeClr val="tx1"/>
                  </a:solidFill>
                </a:rPr>
                <a:t>D= C </a:t>
              </a:r>
              <a:r>
                <a:rPr lang="en-US" sz="1600" b="1" cap="small" baseline="-25000" dirty="0">
                  <a:solidFill>
                    <a:schemeClr val="tx1"/>
                  </a:solidFill>
                </a:rPr>
                <a:t>measured </a:t>
              </a:r>
              <a:r>
                <a:rPr lang="en-US" sz="1600" b="1" cap="small" dirty="0">
                  <a:solidFill>
                    <a:schemeClr val="tx1"/>
                  </a:solidFill>
                </a:rPr>
                <a:t>-</a:t>
              </a:r>
              <a:r>
                <a:rPr lang="en-US" sz="1600" b="1" dirty="0">
                  <a:solidFill>
                    <a:schemeClr val="tx1"/>
                  </a:solidFill>
                </a:rPr>
                <a:t>C </a:t>
              </a:r>
              <a:r>
                <a:rPr lang="en-US" sz="1600" b="1" cap="small" baseline="-25000" dirty="0">
                  <a:solidFill>
                    <a:schemeClr val="tx1"/>
                  </a:solidFill>
                </a:rPr>
                <a:t>True </a:t>
              </a:r>
              <a:endParaRPr lang="en-US" sz="16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28" name="Slide Number Placeholder 27">
            <a:extLst>
              <a:ext uri="{FF2B5EF4-FFF2-40B4-BE49-F238E27FC236}">
                <a16:creationId xmlns:a16="http://schemas.microsoft.com/office/drawing/2014/main" id="{F6D474BC-0E4C-9921-6B70-BB8141558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3FEBC983-ABB5-48B7-BBD5-053B0F2C9FE9}" type="slidenum">
              <a:rPr lang="en-US" altLang="en-US">
                <a:solidFill>
                  <a:srgbClr val="898989"/>
                </a:solidFill>
              </a:rPr>
              <a:pPr/>
              <a:t>6</a:t>
            </a:fld>
            <a:endParaRPr lang="en-US" altLang="en-US" dirty="0">
              <a:solidFill>
                <a:srgbClr val="898989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D560D8B-9255-5104-F68B-5581C12B5F40}"/>
              </a:ext>
            </a:extLst>
          </p:cNvPr>
          <p:cNvCxnSpPr/>
          <p:nvPr/>
        </p:nvCxnSpPr>
        <p:spPr>
          <a:xfrm>
            <a:off x="3108960" y="4183064"/>
            <a:ext cx="53848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8C823-A806-61A6-36AB-FBB037DCA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A4DB45A1-D654-4AE2-B859-90C9CFFFB267}" type="slidenum">
              <a:rPr lang="en-US" altLang="en-US">
                <a:solidFill>
                  <a:srgbClr val="898989"/>
                </a:solidFill>
              </a:rPr>
              <a:pPr/>
              <a:t>7</a:t>
            </a:fld>
            <a:endParaRPr lang="en-US" altLang="en-US" dirty="0">
              <a:solidFill>
                <a:srgbClr val="898989"/>
              </a:solidFill>
            </a:endParaRPr>
          </a:p>
        </p:txBody>
      </p:sp>
      <p:sp>
        <p:nvSpPr>
          <p:cNvPr id="80" name="Rectangle 47">
            <a:extLst>
              <a:ext uri="{FF2B5EF4-FFF2-40B4-BE49-F238E27FC236}">
                <a16:creationId xmlns:a16="http://schemas.microsoft.com/office/drawing/2014/main" id="{8780DB9D-A3A7-2A0D-BE4C-BE0A255920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6964" y="3852864"/>
            <a:ext cx="3743325" cy="2809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defRPr/>
            </a:pPr>
            <a:r>
              <a:rPr lang="ar-SA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raditional Arabic" pitchFamily="2" charset="-78"/>
              </a:rPr>
              <a:t>الارتيـاب</a:t>
            </a:r>
            <a:r>
              <a:rPr lang="ar-JO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raditional Arabic" pitchFamily="2" charset="-78"/>
              </a:rPr>
              <a:t> 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raditional Arabic" pitchFamily="2" charset="-78"/>
              </a:rPr>
              <a:t>Uncertainty </a:t>
            </a:r>
            <a:endParaRPr lang="en-US" altLang="en-US" sz="2000" b="1" dirty="0">
              <a:solidFill>
                <a:schemeClr val="accent1">
                  <a:lumMod val="50000"/>
                </a:schemeClr>
              </a:solidFill>
              <a:ea typeface="Mudir MT"/>
              <a:cs typeface="+mj-cs"/>
            </a:endParaRPr>
          </a:p>
        </p:txBody>
      </p:sp>
      <p:sp>
        <p:nvSpPr>
          <p:cNvPr id="81" name="Rectangle 48">
            <a:extLst>
              <a:ext uri="{FF2B5EF4-FFF2-40B4-BE49-F238E27FC236}">
                <a16:creationId xmlns:a16="http://schemas.microsoft.com/office/drawing/2014/main" id="{979136F3-4567-10E8-34FD-6833584215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3860801"/>
            <a:ext cx="3614738" cy="27781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anchor="ctr"/>
          <a:lstStyle/>
          <a:p>
            <a:pPr algn="ctr" rtl="1">
              <a:defRPr/>
            </a:pPr>
            <a:r>
              <a:rPr lang="ar-JO" altLang="en-US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raditional Arabic" pitchFamily="2" charset="-78"/>
              </a:rPr>
              <a:t>الخطأ </a:t>
            </a:r>
            <a:r>
              <a:rPr lang="en-US" altLang="en-US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raditional Arabic" pitchFamily="2" charset="-78"/>
              </a:rPr>
              <a:t>Error </a:t>
            </a:r>
          </a:p>
        </p:txBody>
      </p:sp>
      <p:sp>
        <p:nvSpPr>
          <p:cNvPr id="83" name="Rectangle 60">
            <a:extLst>
              <a:ext uri="{FF2B5EF4-FFF2-40B4-BE49-F238E27FC236}">
                <a16:creationId xmlns:a16="http://schemas.microsoft.com/office/drawing/2014/main" id="{D35B1919-5EA8-9B89-2B00-2F434AC082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7600" y="4210050"/>
            <a:ext cx="3722688" cy="477838"/>
          </a:xfrm>
          <a:prstGeom prst="rect">
            <a:avLst/>
          </a:prstGeom>
          <a:ln w="190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20000"/>
              </a:spcBef>
              <a:defRPr/>
            </a:pPr>
            <a:r>
              <a:rPr lang="ar-SA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هو شك يشوب نتيجة القياس</a:t>
            </a:r>
          </a:p>
        </p:txBody>
      </p:sp>
      <p:sp>
        <p:nvSpPr>
          <p:cNvPr id="84" name="Rectangle 61">
            <a:extLst>
              <a:ext uri="{FF2B5EF4-FFF2-40B4-BE49-F238E27FC236}">
                <a16:creationId xmlns:a16="http://schemas.microsoft.com/office/drawing/2014/main" id="{52588F34-9570-B814-994E-55E9A98AC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181476"/>
            <a:ext cx="3614738" cy="506413"/>
          </a:xfrm>
          <a:prstGeom prst="rect">
            <a:avLst/>
          </a:prstGeom>
          <a:ln w="190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spcBef>
                <a:spcPct val="20000"/>
              </a:spcBef>
              <a:defRPr/>
            </a:pPr>
            <a:r>
              <a:rPr lang="ar-SA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هو الفرق بين نتيجة القياس والقيمة الحقيقية للقياس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Rectangle 72">
            <a:extLst>
              <a:ext uri="{FF2B5EF4-FFF2-40B4-BE49-F238E27FC236}">
                <a16:creationId xmlns:a16="http://schemas.microsoft.com/office/drawing/2014/main" id="{7498A634-5BCF-3626-0863-E5AE726D9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6964" y="4764088"/>
            <a:ext cx="3743325" cy="654050"/>
          </a:xfrm>
          <a:prstGeom prst="rect">
            <a:avLst/>
          </a:prstGeom>
          <a:ln w="190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spcBef>
                <a:spcPct val="20000"/>
              </a:spcBef>
              <a:defRPr/>
            </a:pPr>
            <a:r>
              <a:rPr lang="ar-SA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يأخذ شكل مجال ويعبر عنه كنموذج رياضي ولا يرتبط بنتيجة قياس محددة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" name="Rectangle 73">
            <a:extLst>
              <a:ext uri="{FF2B5EF4-FFF2-40B4-BE49-F238E27FC236}">
                <a16:creationId xmlns:a16="http://schemas.microsoft.com/office/drawing/2014/main" id="{14264B58-930E-169C-7DF6-9DF97548C7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773613"/>
            <a:ext cx="3614738" cy="652462"/>
          </a:xfrm>
          <a:prstGeom prst="rect">
            <a:avLst/>
          </a:prstGeom>
          <a:ln w="190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ar-SA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قيمة</a:t>
            </a:r>
            <a:r>
              <a:rPr lang="ar-SA" altLang="en-US" sz="2000" dirty="0">
                <a:latin typeface="Times New Roman" panose="02020603050405020304" pitchFamily="18" charset="0"/>
                <a:cs typeface="Traditional Arabic" panose="02020603050405020304" pitchFamily="18" charset="-78"/>
              </a:rPr>
              <a:t> </a:t>
            </a:r>
            <a:r>
              <a:rPr lang="ar-SA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مفردة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ar-J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يكون الخطأ إما إيجابي أو سلبي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Rectangle 84">
            <a:extLst>
              <a:ext uri="{FF2B5EF4-FFF2-40B4-BE49-F238E27FC236}">
                <a16:creationId xmlns:a16="http://schemas.microsoft.com/office/drawing/2014/main" id="{6A2CB200-0603-479D-157C-7D46165559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7601" y="5489575"/>
            <a:ext cx="3743325" cy="503238"/>
          </a:xfrm>
          <a:prstGeom prst="rect">
            <a:avLst/>
          </a:prstGeom>
          <a:ln w="190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defRPr/>
            </a:pPr>
            <a:r>
              <a:rPr lang="ar-SA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لا يمكن تجاوز قيمته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Rectangle 85">
            <a:extLst>
              <a:ext uri="{FF2B5EF4-FFF2-40B4-BE49-F238E27FC236}">
                <a16:creationId xmlns:a16="http://schemas.microsoft.com/office/drawing/2014/main" id="{6841CD0F-20D2-95A9-7789-AFD3B7853C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5489575"/>
            <a:ext cx="3614738" cy="503238"/>
          </a:xfrm>
          <a:prstGeom prst="rect">
            <a:avLst/>
          </a:prstGeom>
          <a:ln w="190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ar-SA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يمكن تطبيق أعمال 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ar-SA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تصحيحية للتخلص منه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04C2E83A-1C67-B9C7-A968-7DE4BC263B40}"/>
              </a:ext>
            </a:extLst>
          </p:cNvPr>
          <p:cNvSpPr/>
          <p:nvPr/>
        </p:nvSpPr>
        <p:spPr>
          <a:xfrm>
            <a:off x="2901951" y="214314"/>
            <a:ext cx="6088063" cy="534987"/>
          </a:xfrm>
          <a:prstGeom prst="rect">
            <a:avLst/>
          </a:prstGeom>
        </p:spPr>
        <p:txBody>
          <a:bodyPr lIns="68580" tIns="34290" rIns="68580" bIns="34290" anchor="ctr"/>
          <a:lstStyle/>
          <a:p>
            <a:pPr algn="ctr">
              <a:lnSpc>
                <a:spcPct val="90000"/>
              </a:lnSpc>
              <a:defRPr/>
            </a:pPr>
            <a:r>
              <a:rPr lang="ar-JO" altLang="en-US" sz="3200" b="1" dirty="0">
                <a:solidFill>
                  <a:schemeClr val="accent6">
                    <a:lumMod val="50000"/>
                  </a:schemeClr>
                </a:solidFill>
              </a:rPr>
              <a:t>مصادر</a:t>
            </a:r>
            <a:r>
              <a:rPr lang="ar-JO" altLang="en-US" sz="44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JO" altLang="en-US" sz="3200" b="1" dirty="0">
                <a:solidFill>
                  <a:schemeClr val="accent6">
                    <a:lumMod val="50000"/>
                  </a:schemeClr>
                </a:solidFill>
              </a:rPr>
              <a:t>الخطأ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6570112-5C47-2C63-0916-D280D100E5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0801" y="1146176"/>
            <a:ext cx="4276725" cy="260191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81" grpId="0" animBg="1"/>
      <p:bldP spid="83" grpId="0" animBg="1" autoUpdateAnimBg="0"/>
      <p:bldP spid="84" grpId="0" animBg="1" autoUpdateAnimBg="0"/>
      <p:bldP spid="86" grpId="0" animBg="1" autoUpdateAnimBg="0"/>
      <p:bldP spid="87" grpId="0" animBg="1" autoUpdateAnimBg="0"/>
      <p:bldP spid="89" grpId="0" animBg="1" autoUpdateAnimBg="0"/>
      <p:bldP spid="90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4">
            <a:extLst>
              <a:ext uri="{FF2B5EF4-FFF2-40B4-BE49-F238E27FC236}">
                <a16:creationId xmlns:a16="http://schemas.microsoft.com/office/drawing/2014/main" id="{6EE0A979-6E01-94DD-37E0-BF1E09B18C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23006" y="25400"/>
            <a:ext cx="5166994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 rtl="1"/>
            <a:r>
              <a:rPr lang="ar-JO" altLang="en-US" b="1" dirty="0">
                <a:solidFill>
                  <a:schemeClr val="accent6">
                    <a:lumMod val="50000"/>
                  </a:schemeClr>
                </a:solidFill>
              </a:rPr>
              <a:t>مصادر الخطأ</a:t>
            </a:r>
            <a:endParaRPr lang="en-US" alt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2474" name="Rectangle 10">
            <a:extLst>
              <a:ext uri="{FF2B5EF4-FFF2-40B4-BE49-F238E27FC236}">
                <a16:creationId xmlns:a16="http://schemas.microsoft.com/office/drawing/2014/main" id="{8867F60E-AF08-0F1C-014F-1685E17247C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67300" y="428625"/>
            <a:ext cx="6515100" cy="4531002"/>
          </a:xfrm>
        </p:spPr>
        <p:txBody>
          <a:bodyPr rtlCol="0">
            <a:normAutofit/>
          </a:bodyPr>
          <a:lstStyle/>
          <a:p>
            <a:pPr marL="0" indent="0" algn="r" rtl="1">
              <a:buNone/>
              <a:defRPr/>
            </a:pPr>
            <a:endParaRPr lang="en-US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defRPr/>
            </a:pPr>
            <a:r>
              <a:rPr lang="ar-JO" altLang="en-US" sz="5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تصنف الأخطاء :</a:t>
            </a:r>
            <a:endParaRPr lang="en-US" altLang="en-US" sz="5400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r" rtl="1">
              <a:lnSpc>
                <a:spcPct val="170000"/>
              </a:lnSpc>
              <a:buFont typeface="+mj-lt"/>
              <a:buAutoNum type="arabicPeriod"/>
              <a:defRPr/>
            </a:pPr>
            <a:r>
              <a:rPr lang="ar-JO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عشوائية 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Random</a:t>
            </a:r>
            <a:endParaRPr lang="ar-JO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r" rtl="1">
              <a:lnSpc>
                <a:spcPct val="170000"/>
              </a:lnSpc>
              <a:buFont typeface="+mj-lt"/>
              <a:buAutoNum type="arabicPeriod"/>
              <a:defRPr/>
            </a:pPr>
            <a:r>
              <a:rPr lang="ar-JO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منهجية 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Systematic</a:t>
            </a:r>
          </a:p>
          <a:p>
            <a:pPr algn="r" rtl="1">
              <a:defRPr/>
            </a:pPr>
            <a:endParaRPr lang="en-US" altLang="en-US" sz="3200" dirty="0">
              <a:latin typeface="Comic Sans MS" panose="030F0702030302020204" pitchFamily="66" charset="0"/>
            </a:endParaRPr>
          </a:p>
          <a:p>
            <a:pPr algn="r" rtl="1">
              <a:defRPr/>
            </a:pPr>
            <a:endParaRPr lang="en-US" altLang="en-US" sz="3200" dirty="0">
              <a:latin typeface="Comic Sans MS" panose="030F0702030302020204" pitchFamily="66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3169FB4-25F3-6233-F1C4-A3BC0CFA1F8E}"/>
              </a:ext>
            </a:extLst>
          </p:cNvPr>
          <p:cNvSpPr/>
          <p:nvPr/>
        </p:nvSpPr>
        <p:spPr>
          <a:xfrm>
            <a:off x="2300288" y="3546476"/>
            <a:ext cx="2678112" cy="4619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18438" name="Picture 4">
            <a:extLst>
              <a:ext uri="{FF2B5EF4-FFF2-40B4-BE49-F238E27FC236}">
                <a16:creationId xmlns:a16="http://schemas.microsoft.com/office/drawing/2014/main" id="{105657C0-7EFA-7924-4F45-004DDA9D52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407" y="1641755"/>
            <a:ext cx="5326537" cy="4365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9" name="TextBox 5">
            <a:extLst>
              <a:ext uri="{FF2B5EF4-FFF2-40B4-BE49-F238E27FC236}">
                <a16:creationId xmlns:a16="http://schemas.microsoft.com/office/drawing/2014/main" id="{C8764E4E-D206-9C94-29E5-6519BD0C85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5731" y="1168400"/>
            <a:ext cx="18838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2400" b="1">
                <a:latin typeface="Calibri" panose="020F0502020204030204" pitchFamily="34" charset="0"/>
                <a:cs typeface="+mj-cs"/>
              </a:defRPr>
            </a:lvl1pPr>
            <a:lvl2pPr marL="742950" indent="-285750">
              <a:defRPr>
                <a:latin typeface="Calibri" panose="020F0502020204030204" pitchFamily="34" charset="0"/>
              </a:defRPr>
            </a:lvl2pPr>
            <a:lvl3pPr marL="1143000" indent="-228600">
              <a:defRPr>
                <a:latin typeface="Calibri" panose="020F0502020204030204" pitchFamily="34" charset="0"/>
              </a:defRPr>
            </a:lvl3pPr>
            <a:lvl4pPr marL="1600200" indent="-228600">
              <a:defRPr>
                <a:latin typeface="Calibri" panose="020F0502020204030204" pitchFamily="34" charset="0"/>
              </a:defRPr>
            </a:lvl4pPr>
            <a:lvl5pPr marL="2057400" indent="-228600"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9pPr>
          </a:lstStyle>
          <a:p>
            <a:r>
              <a:rPr lang="ar-JO" altLang="en-US" dirty="0"/>
              <a:t>خطأ عشوائي </a:t>
            </a:r>
            <a:endParaRPr lang="en-US" altLang="en-US" dirty="0"/>
          </a:p>
        </p:txBody>
      </p:sp>
      <p:sp>
        <p:nvSpPr>
          <p:cNvPr id="18440" name="TextBox 10">
            <a:extLst>
              <a:ext uri="{FF2B5EF4-FFF2-40B4-BE49-F238E27FC236}">
                <a16:creationId xmlns:a16="http://schemas.microsoft.com/office/drawing/2014/main" id="{05B48924-D492-BD46-9905-E7706F43D5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3483" y="5682327"/>
            <a:ext cx="164838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ar-JO" altLang="en-US" sz="2400" b="1" dirty="0">
                <a:cs typeface="+mj-cs"/>
              </a:rPr>
              <a:t>خطأ منهجي </a:t>
            </a:r>
            <a:endParaRPr lang="en-US" altLang="en-US" sz="2400" b="1" dirty="0">
              <a:cs typeface="+mj-cs"/>
            </a:endParaRPr>
          </a:p>
        </p:txBody>
      </p:sp>
      <p:sp>
        <p:nvSpPr>
          <p:cNvPr id="18443" name="Slide Number Placeholder 3">
            <a:extLst>
              <a:ext uri="{FF2B5EF4-FFF2-40B4-BE49-F238E27FC236}">
                <a16:creationId xmlns:a16="http://schemas.microsoft.com/office/drawing/2014/main" id="{F3D32C34-2120-509D-AD28-46631A5A0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464F2D62-6C6F-4E60-85EF-DCC535B2760B}" type="slidenum">
              <a:rPr lang="en-US" altLang="en-US">
                <a:solidFill>
                  <a:srgbClr val="000000"/>
                </a:solidFill>
              </a:rPr>
              <a:pPr/>
              <a:t>8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2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2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24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24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24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24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24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24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9" grpId="0"/>
      <p:bldP spid="1844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15F491D-D0B5-4905-A627-4F28B20CA94B}"/>
              </a:ext>
            </a:extLst>
          </p:cNvPr>
          <p:cNvSpPr/>
          <p:nvPr/>
        </p:nvSpPr>
        <p:spPr>
          <a:xfrm>
            <a:off x="1524001" y="1209675"/>
            <a:ext cx="9007475" cy="41783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>
              <a:lnSpc>
                <a:spcPct val="150000"/>
              </a:lnSpc>
              <a:defRPr/>
            </a:pPr>
            <a:r>
              <a:rPr lang="ar-JO" sz="2800" b="1" dirty="0">
                <a:solidFill>
                  <a:srgbClr val="000000"/>
                </a:solidFill>
                <a:ea typeface="Calibri" panose="020F0502020204030204" pitchFamily="34" charset="0"/>
                <a:sym typeface="Symbol" panose="05050102010706020507" pitchFamily="18" charset="2"/>
              </a:rPr>
              <a:t>الأخطاء العشوائية: </a:t>
            </a:r>
            <a:r>
              <a:rPr lang="ar-JO" sz="2800" dirty="0">
                <a:solidFill>
                  <a:srgbClr val="000000"/>
                </a:solidFill>
                <a:ea typeface="Calibri" panose="020F0502020204030204" pitchFamily="34" charset="0"/>
                <a:sym typeface="Symbol" panose="05050102010706020507" pitchFamily="18" charset="2"/>
              </a:rPr>
              <a:t>تنتج عن التقلبات و التغيرات العشوائية في البيانات المقاسة بسبب:</a:t>
            </a:r>
            <a:r>
              <a:rPr lang="ar-JO" sz="2400" dirty="0">
                <a:solidFill>
                  <a:srgbClr val="000000"/>
                </a:solidFill>
                <a:ea typeface="Calibri" panose="020F0502020204030204" pitchFamily="34" charset="0"/>
                <a:sym typeface="Symbol" panose="05050102010706020507" pitchFamily="18" charset="2"/>
              </a:rPr>
              <a:t> </a:t>
            </a:r>
          </a:p>
          <a:p>
            <a:pPr marL="285750" indent="-285750" algn="r" rtl="1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ar-JO" sz="2400" dirty="0">
                <a:solidFill>
                  <a:srgbClr val="000000"/>
                </a:solidFill>
                <a:ea typeface="Calibri" panose="020F0502020204030204" pitchFamily="34" charset="0"/>
                <a:sym typeface="Symbol" panose="05050102010706020507" pitchFamily="18" charset="2"/>
              </a:rPr>
              <a:t>قراءة الجهاز</a:t>
            </a:r>
          </a:p>
          <a:p>
            <a:pPr marL="285750" indent="-285750" algn="r" rtl="1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ar-JO" sz="2400" dirty="0">
                <a:solidFill>
                  <a:srgbClr val="000000"/>
                </a:solidFill>
                <a:ea typeface="Calibri" panose="020F0502020204030204" pitchFamily="34" charset="0"/>
                <a:sym typeface="Symbol" panose="05050102010706020507" pitchFamily="18" charset="2"/>
              </a:rPr>
              <a:t>البيئة المحيطة</a:t>
            </a:r>
          </a:p>
          <a:p>
            <a:pPr marL="285750" indent="-285750" algn="r" rtl="1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ar-JO" sz="2400" dirty="0">
                <a:solidFill>
                  <a:srgbClr val="000000"/>
                </a:solidFill>
                <a:ea typeface="Calibri" panose="020F0502020204030204" pitchFamily="34" charset="0"/>
                <a:sym typeface="Symbol" panose="05050102010706020507" pitchFamily="18" charset="2"/>
              </a:rPr>
              <a:t>كفاءة المحللين </a:t>
            </a:r>
          </a:p>
          <a:p>
            <a:pPr marL="285750" indent="-285750" algn="r" rtl="1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ar-JO" sz="2400" dirty="0">
                <a:solidFill>
                  <a:srgbClr val="000000"/>
                </a:solidFill>
                <a:ea typeface="Calibri" panose="020F0502020204030204" pitchFamily="34" charset="0"/>
                <a:sym typeface="Symbol" panose="05050102010706020507" pitchFamily="18" charset="2"/>
              </a:rPr>
              <a:t>ثباتية الطريقة</a:t>
            </a:r>
          </a:p>
          <a:p>
            <a:pPr>
              <a:lnSpc>
                <a:spcPct val="150000"/>
              </a:lnSpc>
              <a:buSzPts val="1000"/>
              <a:tabLst>
                <a:tab pos="514350" algn="l"/>
              </a:tabLst>
              <a:defRPr/>
            </a:pPr>
            <a:endParaRPr lang="en-US" sz="1500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SzPts val="1000"/>
              <a:tabLst>
                <a:tab pos="514350" algn="l"/>
              </a:tabLst>
              <a:defRPr/>
            </a:pPr>
            <a:endParaRPr lang="en-US" sz="1500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9EE79D-F4DC-0B16-55A9-B0DF5C90615A}"/>
              </a:ext>
            </a:extLst>
          </p:cNvPr>
          <p:cNvSpPr/>
          <p:nvPr/>
        </p:nvSpPr>
        <p:spPr>
          <a:xfrm>
            <a:off x="2020889" y="4770438"/>
            <a:ext cx="7386637" cy="1520288"/>
          </a:xfrm>
          <a:prstGeom prst="rect">
            <a:avLst/>
          </a:prstGeom>
          <a:solidFill>
            <a:srgbClr val="FF9966"/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algn="r" rtl="1">
              <a:lnSpc>
                <a:spcPct val="150000"/>
              </a:lnSpc>
              <a:defRPr/>
            </a:pPr>
            <a:r>
              <a:rPr lang="ar-JO" sz="2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كيف يمكن التقليل من الأخطاء العشوائية :</a:t>
            </a:r>
          </a:p>
          <a:p>
            <a:pPr marL="685800" indent="-342900" algn="r" rtl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ar-JO" sz="20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حساب المتوسط الحسابي </a:t>
            </a:r>
          </a:p>
          <a:p>
            <a:pPr marL="685800" indent="-342900" algn="r" rtl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ar-JO" sz="20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اعتماد طريقة قياس دقيقة</a:t>
            </a:r>
            <a:endParaRPr lang="en-US" sz="2000" b="1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Picture 10">
            <a:extLst>
              <a:ext uri="{FF2B5EF4-FFF2-40B4-BE49-F238E27FC236}">
                <a16:creationId xmlns:a16="http://schemas.microsoft.com/office/drawing/2014/main" id="{8AB8A158-056D-0540-091A-87ED62136E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7513" y="2279650"/>
            <a:ext cx="2290762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4">
            <a:extLst>
              <a:ext uri="{FF2B5EF4-FFF2-40B4-BE49-F238E27FC236}">
                <a16:creationId xmlns:a16="http://schemas.microsoft.com/office/drawing/2014/main" id="{1E863B3C-466E-FEEF-D9CA-F44518054197}"/>
              </a:ext>
            </a:extLst>
          </p:cNvPr>
          <p:cNvSpPr txBox="1">
            <a:spLocks noChangeArrowheads="1"/>
          </p:cNvSpPr>
          <p:nvPr/>
        </p:nvSpPr>
        <p:spPr>
          <a:xfrm>
            <a:off x="1752600" y="241300"/>
            <a:ext cx="8229600" cy="11430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rtl="1">
              <a:lnSpc>
                <a:spcPct val="90000"/>
              </a:lnSpc>
              <a:spcBef>
                <a:spcPct val="0"/>
              </a:spcBef>
              <a:buNone/>
              <a:defRPr sz="4400" b="1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 algn="ctr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ctr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ctr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ctr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ctr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ctr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ctr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ctr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ar-JO" altLang="en-US" dirty="0"/>
              <a:t>مصادر الخطأ</a:t>
            </a:r>
            <a:endParaRPr lang="en-US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D2740D-2933-524F-22C0-45B5B97CF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3D6500B7-638C-46CE-B0FF-62C1738C3AB3}" type="slidenum">
              <a:rPr lang="en-US" altLang="en-US">
                <a:solidFill>
                  <a:srgbClr val="898989"/>
                </a:solidFill>
              </a:rPr>
              <a:pPr/>
              <a:t>9</a:t>
            </a:fld>
            <a:endParaRPr lang="en-US" altLang="en-US" dirty="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4857</TotalTime>
  <Words>2128</Words>
  <Application>Microsoft Office PowerPoint</Application>
  <PresentationFormat>Widescreen</PresentationFormat>
  <Paragraphs>365</Paragraphs>
  <Slides>42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17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42</vt:i4>
      </vt:variant>
    </vt:vector>
  </HeadingPairs>
  <TitlesOfParts>
    <vt:vector size="63" baseType="lpstr">
      <vt:lpstr>Yu Gothic UI Semilight</vt:lpstr>
      <vt:lpstr>Arabic Typesetting</vt:lpstr>
      <vt:lpstr>Arial</vt:lpstr>
      <vt:lpstr>Brush Script MT</vt:lpstr>
      <vt:lpstr>Calibri</vt:lpstr>
      <vt:lpstr>Calibri Light</vt:lpstr>
      <vt:lpstr>Cambria Math</vt:lpstr>
      <vt:lpstr>Comic Sans MS</vt:lpstr>
      <vt:lpstr>Courier New</vt:lpstr>
      <vt:lpstr>Helvetica</vt:lpstr>
      <vt:lpstr>Mudir MT</vt:lpstr>
      <vt:lpstr>Roboto</vt:lpstr>
      <vt:lpstr>Simplified Arabic</vt:lpstr>
      <vt:lpstr>Symbol</vt:lpstr>
      <vt:lpstr>Tahoma</vt:lpstr>
      <vt:lpstr>Times New Roman</vt:lpstr>
      <vt:lpstr>Wingdings</vt:lpstr>
      <vt:lpstr>Office Theme</vt:lpstr>
      <vt:lpstr>Equation</vt:lpstr>
      <vt:lpstr>CorelDRAW</vt:lpstr>
      <vt:lpstr>Equation.3</vt:lpstr>
      <vt:lpstr>حسابات اللايقين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مصادر الخطأ</vt:lpstr>
      <vt:lpstr>PowerPoint Presentation</vt:lpstr>
      <vt:lpstr>الخطأ العشوائي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القواعد المتَّبعة لتحديد الارتياب</vt:lpstr>
      <vt:lpstr>عمليـة القيـاس</vt:lpstr>
      <vt:lpstr>عمليـة القيـاس</vt:lpstr>
      <vt:lpstr>عمليـة القيـاس</vt:lpstr>
      <vt:lpstr>عمليـة القيـاس</vt:lpstr>
      <vt:lpstr>عمليـة القيـاس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ruba alzubi</dc:creator>
  <cp:lastModifiedBy>Ruba Alzubi</cp:lastModifiedBy>
  <cp:revision>19</cp:revision>
  <dcterms:created xsi:type="dcterms:W3CDTF">2021-10-31T03:01:53Z</dcterms:created>
  <dcterms:modified xsi:type="dcterms:W3CDTF">2024-02-22T08:31:34Z</dcterms:modified>
</cp:coreProperties>
</file>