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841" r:id="rId2"/>
  </p:sldMasterIdLst>
  <p:notesMasterIdLst>
    <p:notesMasterId r:id="rId31"/>
  </p:notesMasterIdLst>
  <p:sldIdLst>
    <p:sldId id="256" r:id="rId3"/>
    <p:sldId id="285" r:id="rId4"/>
    <p:sldId id="286" r:id="rId5"/>
    <p:sldId id="280" r:id="rId6"/>
    <p:sldId id="287" r:id="rId7"/>
    <p:sldId id="288" r:id="rId8"/>
    <p:sldId id="289" r:id="rId9"/>
    <p:sldId id="268" r:id="rId10"/>
    <p:sldId id="257" r:id="rId11"/>
    <p:sldId id="259" r:id="rId12"/>
    <p:sldId id="260" r:id="rId13"/>
    <p:sldId id="261" r:id="rId14"/>
    <p:sldId id="262" r:id="rId15"/>
    <p:sldId id="263" r:id="rId16"/>
    <p:sldId id="267" r:id="rId17"/>
    <p:sldId id="266" r:id="rId18"/>
    <p:sldId id="284" r:id="rId19"/>
    <p:sldId id="270" r:id="rId20"/>
    <p:sldId id="271" r:id="rId21"/>
    <p:sldId id="272" r:id="rId22"/>
    <p:sldId id="273" r:id="rId23"/>
    <p:sldId id="282" r:id="rId24"/>
    <p:sldId id="274" r:id="rId25"/>
    <p:sldId id="278" r:id="rId26"/>
    <p:sldId id="279" r:id="rId27"/>
    <p:sldId id="275" r:id="rId28"/>
    <p:sldId id="290" r:id="rId29"/>
    <p:sldId id="277"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0" autoAdjust="0"/>
  </p:normalViewPr>
  <p:slideViewPr>
    <p:cSldViewPr>
      <p:cViewPr>
        <p:scale>
          <a:sx n="50" d="100"/>
          <a:sy n="50" d="100"/>
        </p:scale>
        <p:origin x="-1932" y="-408"/>
      </p:cViewPr>
      <p:guideLst>
        <p:guide orient="horz" pos="2160"/>
        <p:guide pos="2880"/>
      </p:guideLst>
    </p:cSldViewPr>
  </p:slideViewPr>
  <p:notesTextViewPr>
    <p:cViewPr>
      <p:scale>
        <a:sx n="100" d="100"/>
        <a:sy n="100" d="100"/>
      </p:scale>
      <p:origin x="0" y="2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81E52-00AB-41CE-A1DF-8270AC617A4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65B9F57D-8DD3-4898-B2A6-FAA9BEFA41E1}">
      <dgm:prSet phldrT="[Text]" custT="1"/>
      <dgm:spPr/>
      <dgm:t>
        <a:bodyPr/>
        <a:lstStyle/>
        <a:p>
          <a:r>
            <a:rPr lang="en-US" sz="4800" b="1" dirty="0" smtClean="0"/>
            <a:t>Homogeneity Study </a:t>
          </a:r>
          <a:endParaRPr lang="en-US" sz="4800" dirty="0"/>
        </a:p>
      </dgm:t>
    </dgm:pt>
    <dgm:pt modelId="{A727DCED-75E3-4DCC-898A-B9EE76C0AC43}" type="parTrans" cxnId="{A61C2214-3C90-4584-B566-4B2ECCD8F6B3}">
      <dgm:prSet/>
      <dgm:spPr/>
      <dgm:t>
        <a:bodyPr/>
        <a:lstStyle/>
        <a:p>
          <a:endParaRPr lang="en-US"/>
        </a:p>
      </dgm:t>
    </dgm:pt>
    <dgm:pt modelId="{685668DA-73E6-4F9E-8013-4FA6EDF6F01B}" type="sibTrans" cxnId="{A61C2214-3C90-4584-B566-4B2ECCD8F6B3}">
      <dgm:prSet/>
      <dgm:spPr/>
      <dgm:t>
        <a:bodyPr/>
        <a:lstStyle/>
        <a:p>
          <a:endParaRPr lang="en-US"/>
        </a:p>
      </dgm:t>
    </dgm:pt>
    <dgm:pt modelId="{D149059A-3EB8-4C15-A216-F6C5FB7ACD3E}">
      <dgm:prSet phldrT="[Text]" custT="1"/>
      <dgm:spPr/>
      <dgm:t>
        <a:bodyPr/>
        <a:lstStyle/>
        <a:p>
          <a:r>
            <a:rPr lang="en-US" sz="3600" dirty="0" smtClean="0"/>
            <a:t>Between bottle </a:t>
          </a:r>
          <a:endParaRPr lang="en-US" sz="3600" dirty="0"/>
        </a:p>
      </dgm:t>
    </dgm:pt>
    <dgm:pt modelId="{CEEADBDF-D504-4C9D-B5B5-A01BA6EFBB0D}" type="parTrans" cxnId="{2E7EF194-6547-4042-9247-FC7D265F84DA}">
      <dgm:prSet/>
      <dgm:spPr/>
      <dgm:t>
        <a:bodyPr/>
        <a:lstStyle/>
        <a:p>
          <a:endParaRPr lang="en-US"/>
        </a:p>
      </dgm:t>
    </dgm:pt>
    <dgm:pt modelId="{F2BB1925-DE56-4E42-8274-F3EFC1441C11}" type="sibTrans" cxnId="{2E7EF194-6547-4042-9247-FC7D265F84DA}">
      <dgm:prSet/>
      <dgm:spPr/>
      <dgm:t>
        <a:bodyPr/>
        <a:lstStyle/>
        <a:p>
          <a:endParaRPr lang="en-US"/>
        </a:p>
      </dgm:t>
    </dgm:pt>
    <dgm:pt modelId="{79DEC3FF-54C1-47C2-9ECC-22B47F14D3E7}">
      <dgm:prSet phldrT="[Text]" custT="1"/>
      <dgm:spPr/>
      <dgm:t>
        <a:bodyPr/>
        <a:lstStyle/>
        <a:p>
          <a:r>
            <a:rPr lang="en-US" sz="3600" dirty="0" smtClean="0"/>
            <a:t>With in bottle </a:t>
          </a:r>
          <a:endParaRPr lang="en-US" sz="3600" dirty="0"/>
        </a:p>
      </dgm:t>
    </dgm:pt>
    <dgm:pt modelId="{B9593DF4-45A0-4C9B-B3B5-279F8F8CB02B}" type="parTrans" cxnId="{B43EBFE7-1F48-4319-9360-34C119986B1C}">
      <dgm:prSet/>
      <dgm:spPr/>
      <dgm:t>
        <a:bodyPr/>
        <a:lstStyle/>
        <a:p>
          <a:endParaRPr lang="en-US"/>
        </a:p>
      </dgm:t>
    </dgm:pt>
    <dgm:pt modelId="{807AB6D4-DDAE-468D-B48A-F4E13C42BAC0}" type="sibTrans" cxnId="{B43EBFE7-1F48-4319-9360-34C119986B1C}">
      <dgm:prSet/>
      <dgm:spPr/>
      <dgm:t>
        <a:bodyPr/>
        <a:lstStyle/>
        <a:p>
          <a:endParaRPr lang="en-US"/>
        </a:p>
      </dgm:t>
    </dgm:pt>
    <dgm:pt modelId="{B747961F-4556-4406-8EF1-7E3722515AF7}" type="pres">
      <dgm:prSet presAssocID="{00281E52-00AB-41CE-A1DF-8270AC617A41}" presName="hierChild1" presStyleCnt="0">
        <dgm:presLayoutVars>
          <dgm:orgChart val="1"/>
          <dgm:chPref val="1"/>
          <dgm:dir/>
          <dgm:animOne val="branch"/>
          <dgm:animLvl val="lvl"/>
          <dgm:resizeHandles/>
        </dgm:presLayoutVars>
      </dgm:prSet>
      <dgm:spPr/>
      <dgm:t>
        <a:bodyPr/>
        <a:lstStyle/>
        <a:p>
          <a:endParaRPr lang="en-US"/>
        </a:p>
      </dgm:t>
    </dgm:pt>
    <dgm:pt modelId="{A4582A98-1CAD-4A21-8A8C-E19DF5BA9746}" type="pres">
      <dgm:prSet presAssocID="{65B9F57D-8DD3-4898-B2A6-FAA9BEFA41E1}" presName="hierRoot1" presStyleCnt="0">
        <dgm:presLayoutVars>
          <dgm:hierBranch val="init"/>
        </dgm:presLayoutVars>
      </dgm:prSet>
      <dgm:spPr/>
    </dgm:pt>
    <dgm:pt modelId="{AB5407A7-2751-42C9-A42E-451C080EE5B2}" type="pres">
      <dgm:prSet presAssocID="{65B9F57D-8DD3-4898-B2A6-FAA9BEFA41E1}" presName="rootComposite1" presStyleCnt="0"/>
      <dgm:spPr/>
    </dgm:pt>
    <dgm:pt modelId="{05A3A806-F1BF-467B-BACD-A113CF41BC1E}" type="pres">
      <dgm:prSet presAssocID="{65B9F57D-8DD3-4898-B2A6-FAA9BEFA41E1}" presName="rootText1" presStyleLbl="node0" presStyleIdx="0" presStyleCnt="1" custScaleX="290739">
        <dgm:presLayoutVars>
          <dgm:chPref val="3"/>
        </dgm:presLayoutVars>
      </dgm:prSet>
      <dgm:spPr/>
      <dgm:t>
        <a:bodyPr/>
        <a:lstStyle/>
        <a:p>
          <a:endParaRPr lang="en-US"/>
        </a:p>
      </dgm:t>
    </dgm:pt>
    <dgm:pt modelId="{516386CE-5196-49F7-B306-641696A3F3A3}" type="pres">
      <dgm:prSet presAssocID="{65B9F57D-8DD3-4898-B2A6-FAA9BEFA41E1}" presName="rootConnector1" presStyleLbl="node1" presStyleIdx="0" presStyleCnt="0"/>
      <dgm:spPr/>
      <dgm:t>
        <a:bodyPr/>
        <a:lstStyle/>
        <a:p>
          <a:endParaRPr lang="en-US"/>
        </a:p>
      </dgm:t>
    </dgm:pt>
    <dgm:pt modelId="{B18848F5-3536-4CA8-AD16-5C00A9BA038B}" type="pres">
      <dgm:prSet presAssocID="{65B9F57D-8DD3-4898-B2A6-FAA9BEFA41E1}" presName="hierChild2" presStyleCnt="0"/>
      <dgm:spPr/>
    </dgm:pt>
    <dgm:pt modelId="{7F0DBD5D-A964-431F-8A99-3161D7053177}" type="pres">
      <dgm:prSet presAssocID="{CEEADBDF-D504-4C9D-B5B5-A01BA6EFBB0D}" presName="Name37" presStyleLbl="parChTrans1D2" presStyleIdx="0" presStyleCnt="2"/>
      <dgm:spPr/>
      <dgm:t>
        <a:bodyPr/>
        <a:lstStyle/>
        <a:p>
          <a:endParaRPr lang="en-US"/>
        </a:p>
      </dgm:t>
    </dgm:pt>
    <dgm:pt modelId="{032BAC8C-35F7-44FA-911D-7FEC2421BA9E}" type="pres">
      <dgm:prSet presAssocID="{D149059A-3EB8-4C15-A216-F6C5FB7ACD3E}" presName="hierRoot2" presStyleCnt="0">
        <dgm:presLayoutVars>
          <dgm:hierBranch val="init"/>
        </dgm:presLayoutVars>
      </dgm:prSet>
      <dgm:spPr/>
    </dgm:pt>
    <dgm:pt modelId="{85669D9E-327E-4C2E-A1D3-FEDE327ECF8A}" type="pres">
      <dgm:prSet presAssocID="{D149059A-3EB8-4C15-A216-F6C5FB7ACD3E}" presName="rootComposite" presStyleCnt="0"/>
      <dgm:spPr/>
    </dgm:pt>
    <dgm:pt modelId="{B6C138FA-9B66-406B-9BD1-F84B19E2A5AF}" type="pres">
      <dgm:prSet presAssocID="{D149059A-3EB8-4C15-A216-F6C5FB7ACD3E}" presName="rootText" presStyleLbl="node2" presStyleIdx="0" presStyleCnt="2" custScaleX="165919">
        <dgm:presLayoutVars>
          <dgm:chPref val="3"/>
        </dgm:presLayoutVars>
      </dgm:prSet>
      <dgm:spPr/>
      <dgm:t>
        <a:bodyPr/>
        <a:lstStyle/>
        <a:p>
          <a:endParaRPr lang="en-US"/>
        </a:p>
      </dgm:t>
    </dgm:pt>
    <dgm:pt modelId="{0E5CF472-BCF1-4470-9BA9-5FE1E0203D1C}" type="pres">
      <dgm:prSet presAssocID="{D149059A-3EB8-4C15-A216-F6C5FB7ACD3E}" presName="rootConnector" presStyleLbl="node2" presStyleIdx="0" presStyleCnt="2"/>
      <dgm:spPr/>
      <dgm:t>
        <a:bodyPr/>
        <a:lstStyle/>
        <a:p>
          <a:endParaRPr lang="en-US"/>
        </a:p>
      </dgm:t>
    </dgm:pt>
    <dgm:pt modelId="{2EC8B902-2D57-4D23-A121-EDABA1E3E04C}" type="pres">
      <dgm:prSet presAssocID="{D149059A-3EB8-4C15-A216-F6C5FB7ACD3E}" presName="hierChild4" presStyleCnt="0"/>
      <dgm:spPr/>
    </dgm:pt>
    <dgm:pt modelId="{EBCD8DA1-BFF0-4943-B503-E80EA0523137}" type="pres">
      <dgm:prSet presAssocID="{D149059A-3EB8-4C15-A216-F6C5FB7ACD3E}" presName="hierChild5" presStyleCnt="0"/>
      <dgm:spPr/>
    </dgm:pt>
    <dgm:pt modelId="{87C65AEF-4F94-47BC-AC22-375352A75754}" type="pres">
      <dgm:prSet presAssocID="{B9593DF4-45A0-4C9B-B3B5-279F8F8CB02B}" presName="Name37" presStyleLbl="parChTrans1D2" presStyleIdx="1" presStyleCnt="2"/>
      <dgm:spPr/>
      <dgm:t>
        <a:bodyPr/>
        <a:lstStyle/>
        <a:p>
          <a:endParaRPr lang="en-US"/>
        </a:p>
      </dgm:t>
    </dgm:pt>
    <dgm:pt modelId="{751489C5-A727-41C2-AA34-812E2D8EFCE5}" type="pres">
      <dgm:prSet presAssocID="{79DEC3FF-54C1-47C2-9ECC-22B47F14D3E7}" presName="hierRoot2" presStyleCnt="0">
        <dgm:presLayoutVars>
          <dgm:hierBranch val="init"/>
        </dgm:presLayoutVars>
      </dgm:prSet>
      <dgm:spPr/>
    </dgm:pt>
    <dgm:pt modelId="{E3618F71-CB58-4B7D-9957-7B34263EAC57}" type="pres">
      <dgm:prSet presAssocID="{79DEC3FF-54C1-47C2-9ECC-22B47F14D3E7}" presName="rootComposite" presStyleCnt="0"/>
      <dgm:spPr/>
    </dgm:pt>
    <dgm:pt modelId="{07BDB56B-AFD2-47FA-9ACF-C1EB80EB4FB2}" type="pres">
      <dgm:prSet presAssocID="{79DEC3FF-54C1-47C2-9ECC-22B47F14D3E7}" presName="rootText" presStyleLbl="node2" presStyleIdx="1" presStyleCnt="2" custScaleX="148187">
        <dgm:presLayoutVars>
          <dgm:chPref val="3"/>
        </dgm:presLayoutVars>
      </dgm:prSet>
      <dgm:spPr/>
      <dgm:t>
        <a:bodyPr/>
        <a:lstStyle/>
        <a:p>
          <a:endParaRPr lang="en-US"/>
        </a:p>
      </dgm:t>
    </dgm:pt>
    <dgm:pt modelId="{8B9E295C-7B0C-4AC6-B8DD-E7DA8123FFC2}" type="pres">
      <dgm:prSet presAssocID="{79DEC3FF-54C1-47C2-9ECC-22B47F14D3E7}" presName="rootConnector" presStyleLbl="node2" presStyleIdx="1" presStyleCnt="2"/>
      <dgm:spPr/>
      <dgm:t>
        <a:bodyPr/>
        <a:lstStyle/>
        <a:p>
          <a:endParaRPr lang="en-US"/>
        </a:p>
      </dgm:t>
    </dgm:pt>
    <dgm:pt modelId="{6EEB91D1-A9BF-4C19-887A-FCC6E99A011F}" type="pres">
      <dgm:prSet presAssocID="{79DEC3FF-54C1-47C2-9ECC-22B47F14D3E7}" presName="hierChild4" presStyleCnt="0"/>
      <dgm:spPr/>
    </dgm:pt>
    <dgm:pt modelId="{209A15EF-64B6-42B6-B85B-09F6670F2E81}" type="pres">
      <dgm:prSet presAssocID="{79DEC3FF-54C1-47C2-9ECC-22B47F14D3E7}" presName="hierChild5" presStyleCnt="0"/>
      <dgm:spPr/>
    </dgm:pt>
    <dgm:pt modelId="{05DE73A9-ED95-4F32-B35E-E7220AB7F538}" type="pres">
      <dgm:prSet presAssocID="{65B9F57D-8DD3-4898-B2A6-FAA9BEFA41E1}" presName="hierChild3" presStyleCnt="0"/>
      <dgm:spPr/>
    </dgm:pt>
  </dgm:ptLst>
  <dgm:cxnLst>
    <dgm:cxn modelId="{B2A800C3-BDED-48C0-8DE1-BD65B9A5B6B0}" type="presOf" srcId="{00281E52-00AB-41CE-A1DF-8270AC617A41}" destId="{B747961F-4556-4406-8EF1-7E3722515AF7}" srcOrd="0" destOrd="0" presId="urn:microsoft.com/office/officeart/2005/8/layout/orgChart1"/>
    <dgm:cxn modelId="{19A9CC1A-4AF0-4912-B7F0-3613457CCA1A}" type="presOf" srcId="{65B9F57D-8DD3-4898-B2A6-FAA9BEFA41E1}" destId="{05A3A806-F1BF-467B-BACD-A113CF41BC1E}" srcOrd="0" destOrd="0" presId="urn:microsoft.com/office/officeart/2005/8/layout/orgChart1"/>
    <dgm:cxn modelId="{2B5AB1AF-75F1-4832-B4CC-F304F6D9F91D}" type="presOf" srcId="{D149059A-3EB8-4C15-A216-F6C5FB7ACD3E}" destId="{0E5CF472-BCF1-4470-9BA9-5FE1E0203D1C}" srcOrd="1" destOrd="0" presId="urn:microsoft.com/office/officeart/2005/8/layout/orgChart1"/>
    <dgm:cxn modelId="{7A5FCC9B-8A59-4846-A1E9-1DBBBC93D25C}" type="presOf" srcId="{65B9F57D-8DD3-4898-B2A6-FAA9BEFA41E1}" destId="{516386CE-5196-49F7-B306-641696A3F3A3}" srcOrd="1" destOrd="0" presId="urn:microsoft.com/office/officeart/2005/8/layout/orgChart1"/>
    <dgm:cxn modelId="{9ADF1129-EFFB-4176-B997-5D9F0D0EDF30}" type="presOf" srcId="{D149059A-3EB8-4C15-A216-F6C5FB7ACD3E}" destId="{B6C138FA-9B66-406B-9BD1-F84B19E2A5AF}" srcOrd="0" destOrd="0" presId="urn:microsoft.com/office/officeart/2005/8/layout/orgChart1"/>
    <dgm:cxn modelId="{BCE7370D-BD19-444B-8E4D-751CFF188581}" type="presOf" srcId="{CEEADBDF-D504-4C9D-B5B5-A01BA6EFBB0D}" destId="{7F0DBD5D-A964-431F-8A99-3161D7053177}" srcOrd="0" destOrd="0" presId="urn:microsoft.com/office/officeart/2005/8/layout/orgChart1"/>
    <dgm:cxn modelId="{2DEACF43-1E68-4E39-9605-F8603F2F9F3C}" type="presOf" srcId="{B9593DF4-45A0-4C9B-B3B5-279F8F8CB02B}" destId="{87C65AEF-4F94-47BC-AC22-375352A75754}" srcOrd="0" destOrd="0" presId="urn:microsoft.com/office/officeart/2005/8/layout/orgChart1"/>
    <dgm:cxn modelId="{2E7EF194-6547-4042-9247-FC7D265F84DA}" srcId="{65B9F57D-8DD3-4898-B2A6-FAA9BEFA41E1}" destId="{D149059A-3EB8-4C15-A216-F6C5FB7ACD3E}" srcOrd="0" destOrd="0" parTransId="{CEEADBDF-D504-4C9D-B5B5-A01BA6EFBB0D}" sibTransId="{F2BB1925-DE56-4E42-8274-F3EFC1441C11}"/>
    <dgm:cxn modelId="{4ECDFB47-0711-4C9A-B571-DD7B3347FEDC}" type="presOf" srcId="{79DEC3FF-54C1-47C2-9ECC-22B47F14D3E7}" destId="{8B9E295C-7B0C-4AC6-B8DD-E7DA8123FFC2}" srcOrd="1" destOrd="0" presId="urn:microsoft.com/office/officeart/2005/8/layout/orgChart1"/>
    <dgm:cxn modelId="{A61C2214-3C90-4584-B566-4B2ECCD8F6B3}" srcId="{00281E52-00AB-41CE-A1DF-8270AC617A41}" destId="{65B9F57D-8DD3-4898-B2A6-FAA9BEFA41E1}" srcOrd="0" destOrd="0" parTransId="{A727DCED-75E3-4DCC-898A-B9EE76C0AC43}" sibTransId="{685668DA-73E6-4F9E-8013-4FA6EDF6F01B}"/>
    <dgm:cxn modelId="{B43EBFE7-1F48-4319-9360-34C119986B1C}" srcId="{65B9F57D-8DD3-4898-B2A6-FAA9BEFA41E1}" destId="{79DEC3FF-54C1-47C2-9ECC-22B47F14D3E7}" srcOrd="1" destOrd="0" parTransId="{B9593DF4-45A0-4C9B-B3B5-279F8F8CB02B}" sibTransId="{807AB6D4-DDAE-468D-B48A-F4E13C42BAC0}"/>
    <dgm:cxn modelId="{93322D70-C46A-4659-AC4F-3EC44C4857D7}" type="presOf" srcId="{79DEC3FF-54C1-47C2-9ECC-22B47F14D3E7}" destId="{07BDB56B-AFD2-47FA-9ACF-C1EB80EB4FB2}" srcOrd="0" destOrd="0" presId="urn:microsoft.com/office/officeart/2005/8/layout/orgChart1"/>
    <dgm:cxn modelId="{0E9EA0CB-D42D-4AAB-8029-359D0E0D5729}" type="presParOf" srcId="{B747961F-4556-4406-8EF1-7E3722515AF7}" destId="{A4582A98-1CAD-4A21-8A8C-E19DF5BA9746}" srcOrd="0" destOrd="0" presId="urn:microsoft.com/office/officeart/2005/8/layout/orgChart1"/>
    <dgm:cxn modelId="{D6C97C3E-16D5-4ED1-8480-F17DBE267005}" type="presParOf" srcId="{A4582A98-1CAD-4A21-8A8C-E19DF5BA9746}" destId="{AB5407A7-2751-42C9-A42E-451C080EE5B2}" srcOrd="0" destOrd="0" presId="urn:microsoft.com/office/officeart/2005/8/layout/orgChart1"/>
    <dgm:cxn modelId="{FE93C6CD-7192-4698-8D2C-6A28FFBBC4F9}" type="presParOf" srcId="{AB5407A7-2751-42C9-A42E-451C080EE5B2}" destId="{05A3A806-F1BF-467B-BACD-A113CF41BC1E}" srcOrd="0" destOrd="0" presId="urn:microsoft.com/office/officeart/2005/8/layout/orgChart1"/>
    <dgm:cxn modelId="{1CE983E7-C0CC-4420-B36E-DFB7C8A74C9B}" type="presParOf" srcId="{AB5407A7-2751-42C9-A42E-451C080EE5B2}" destId="{516386CE-5196-49F7-B306-641696A3F3A3}" srcOrd="1" destOrd="0" presId="urn:microsoft.com/office/officeart/2005/8/layout/orgChart1"/>
    <dgm:cxn modelId="{82DB8781-279E-4BB9-8893-F533C0173849}" type="presParOf" srcId="{A4582A98-1CAD-4A21-8A8C-E19DF5BA9746}" destId="{B18848F5-3536-4CA8-AD16-5C00A9BA038B}" srcOrd="1" destOrd="0" presId="urn:microsoft.com/office/officeart/2005/8/layout/orgChart1"/>
    <dgm:cxn modelId="{E865BA69-0DE1-483F-9547-26400B6C763A}" type="presParOf" srcId="{B18848F5-3536-4CA8-AD16-5C00A9BA038B}" destId="{7F0DBD5D-A964-431F-8A99-3161D7053177}" srcOrd="0" destOrd="0" presId="urn:microsoft.com/office/officeart/2005/8/layout/orgChart1"/>
    <dgm:cxn modelId="{4390AC6A-7CF7-4CB0-A4C0-AFD753579DFF}" type="presParOf" srcId="{B18848F5-3536-4CA8-AD16-5C00A9BA038B}" destId="{032BAC8C-35F7-44FA-911D-7FEC2421BA9E}" srcOrd="1" destOrd="0" presId="urn:microsoft.com/office/officeart/2005/8/layout/orgChart1"/>
    <dgm:cxn modelId="{FCAF6014-6D01-473F-8470-493CAEEC4EB1}" type="presParOf" srcId="{032BAC8C-35F7-44FA-911D-7FEC2421BA9E}" destId="{85669D9E-327E-4C2E-A1D3-FEDE327ECF8A}" srcOrd="0" destOrd="0" presId="urn:microsoft.com/office/officeart/2005/8/layout/orgChart1"/>
    <dgm:cxn modelId="{B496FD85-11FF-4452-9762-CD7B1B12BFF8}" type="presParOf" srcId="{85669D9E-327E-4C2E-A1D3-FEDE327ECF8A}" destId="{B6C138FA-9B66-406B-9BD1-F84B19E2A5AF}" srcOrd="0" destOrd="0" presId="urn:microsoft.com/office/officeart/2005/8/layout/orgChart1"/>
    <dgm:cxn modelId="{23157D12-CCB3-47C2-9B25-AEB44D7B55A9}" type="presParOf" srcId="{85669D9E-327E-4C2E-A1D3-FEDE327ECF8A}" destId="{0E5CF472-BCF1-4470-9BA9-5FE1E0203D1C}" srcOrd="1" destOrd="0" presId="urn:microsoft.com/office/officeart/2005/8/layout/orgChart1"/>
    <dgm:cxn modelId="{4E631DF1-1673-4B66-8176-D54F3CDC763F}" type="presParOf" srcId="{032BAC8C-35F7-44FA-911D-7FEC2421BA9E}" destId="{2EC8B902-2D57-4D23-A121-EDABA1E3E04C}" srcOrd="1" destOrd="0" presId="urn:microsoft.com/office/officeart/2005/8/layout/orgChart1"/>
    <dgm:cxn modelId="{BDCE23DF-6E70-4491-8CE1-6EB2DC217223}" type="presParOf" srcId="{032BAC8C-35F7-44FA-911D-7FEC2421BA9E}" destId="{EBCD8DA1-BFF0-4943-B503-E80EA0523137}" srcOrd="2" destOrd="0" presId="urn:microsoft.com/office/officeart/2005/8/layout/orgChart1"/>
    <dgm:cxn modelId="{E2D21F40-9D73-459C-A4A0-4581A17CF0EE}" type="presParOf" srcId="{B18848F5-3536-4CA8-AD16-5C00A9BA038B}" destId="{87C65AEF-4F94-47BC-AC22-375352A75754}" srcOrd="2" destOrd="0" presId="urn:microsoft.com/office/officeart/2005/8/layout/orgChart1"/>
    <dgm:cxn modelId="{70515131-9A5D-4B05-8825-0F95559A21D9}" type="presParOf" srcId="{B18848F5-3536-4CA8-AD16-5C00A9BA038B}" destId="{751489C5-A727-41C2-AA34-812E2D8EFCE5}" srcOrd="3" destOrd="0" presId="urn:microsoft.com/office/officeart/2005/8/layout/orgChart1"/>
    <dgm:cxn modelId="{A433E1E5-4783-4464-AB64-AFFA05079A64}" type="presParOf" srcId="{751489C5-A727-41C2-AA34-812E2D8EFCE5}" destId="{E3618F71-CB58-4B7D-9957-7B34263EAC57}" srcOrd="0" destOrd="0" presId="urn:microsoft.com/office/officeart/2005/8/layout/orgChart1"/>
    <dgm:cxn modelId="{2366EFA6-75B6-4B47-92CD-210ADFD2A40A}" type="presParOf" srcId="{E3618F71-CB58-4B7D-9957-7B34263EAC57}" destId="{07BDB56B-AFD2-47FA-9ACF-C1EB80EB4FB2}" srcOrd="0" destOrd="0" presId="urn:microsoft.com/office/officeart/2005/8/layout/orgChart1"/>
    <dgm:cxn modelId="{DD00D572-F1CC-4A46-B22A-1A2FE204342C}" type="presParOf" srcId="{E3618F71-CB58-4B7D-9957-7B34263EAC57}" destId="{8B9E295C-7B0C-4AC6-B8DD-E7DA8123FFC2}" srcOrd="1" destOrd="0" presId="urn:microsoft.com/office/officeart/2005/8/layout/orgChart1"/>
    <dgm:cxn modelId="{97D65BF5-1CF1-45D5-90E3-3996B45E6E9C}" type="presParOf" srcId="{751489C5-A727-41C2-AA34-812E2D8EFCE5}" destId="{6EEB91D1-A9BF-4C19-887A-FCC6E99A011F}" srcOrd="1" destOrd="0" presId="urn:microsoft.com/office/officeart/2005/8/layout/orgChart1"/>
    <dgm:cxn modelId="{35415488-4C5F-423C-8407-0C47E50DF995}" type="presParOf" srcId="{751489C5-A727-41C2-AA34-812E2D8EFCE5}" destId="{209A15EF-64B6-42B6-B85B-09F6670F2E81}" srcOrd="2" destOrd="0" presId="urn:microsoft.com/office/officeart/2005/8/layout/orgChart1"/>
    <dgm:cxn modelId="{44FF6B7F-A4BF-4190-9A70-2CF166BDA133}" type="presParOf" srcId="{A4582A98-1CAD-4A21-8A8C-E19DF5BA9746}" destId="{05DE73A9-ED95-4F32-B35E-E7220AB7F53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F0398-BF3E-4EC8-86AB-B87AFEA14A8B}"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07167329-628D-4EB1-BA8D-75B9B788D2FA}">
      <dgm:prSet phldrT="[Text]" custT="1"/>
      <dgm:spPr/>
      <dgm:t>
        <a:bodyPr/>
        <a:lstStyle/>
        <a:p>
          <a:r>
            <a:rPr lang="en-US" sz="5400" dirty="0" smtClean="0"/>
            <a:t>Stability</a:t>
          </a:r>
          <a:r>
            <a:rPr lang="en-US" sz="6500" dirty="0" smtClean="0"/>
            <a:t> </a:t>
          </a:r>
          <a:endParaRPr lang="en-US" sz="6500" dirty="0"/>
        </a:p>
      </dgm:t>
    </dgm:pt>
    <dgm:pt modelId="{A1A66777-C579-4B81-A564-006CE1DF1AB4}" type="parTrans" cxnId="{F1C70EF5-CF59-4DE4-97A2-49D20A0EB99F}">
      <dgm:prSet/>
      <dgm:spPr/>
      <dgm:t>
        <a:bodyPr/>
        <a:lstStyle/>
        <a:p>
          <a:endParaRPr lang="en-US"/>
        </a:p>
      </dgm:t>
    </dgm:pt>
    <dgm:pt modelId="{D3448514-3EB7-44CE-AEE7-51D8E561F3EC}" type="sibTrans" cxnId="{F1C70EF5-CF59-4DE4-97A2-49D20A0EB99F}">
      <dgm:prSet/>
      <dgm:spPr/>
      <dgm:t>
        <a:bodyPr/>
        <a:lstStyle/>
        <a:p>
          <a:endParaRPr lang="en-US"/>
        </a:p>
      </dgm:t>
    </dgm:pt>
    <dgm:pt modelId="{A531002A-AC58-490B-9BEF-62DC3AA40773}">
      <dgm:prSet phldrT="[Text]" custT="1"/>
      <dgm:spPr/>
      <dgm:t>
        <a:bodyPr/>
        <a:lstStyle/>
        <a:p>
          <a:r>
            <a:rPr lang="en-US" sz="4000" dirty="0" smtClean="0"/>
            <a:t>Short Term Stability </a:t>
          </a:r>
          <a:endParaRPr lang="en-US" sz="4000" dirty="0"/>
        </a:p>
      </dgm:t>
    </dgm:pt>
    <dgm:pt modelId="{EA472109-E269-49D3-BD60-A2CAFFD687C6}" type="parTrans" cxnId="{6F4E175F-F399-401A-AB5A-8EED6A78A925}">
      <dgm:prSet/>
      <dgm:spPr/>
      <dgm:t>
        <a:bodyPr/>
        <a:lstStyle/>
        <a:p>
          <a:endParaRPr lang="en-US"/>
        </a:p>
      </dgm:t>
    </dgm:pt>
    <dgm:pt modelId="{579051E2-B166-4A77-B352-DD700CBE7565}" type="sibTrans" cxnId="{6F4E175F-F399-401A-AB5A-8EED6A78A925}">
      <dgm:prSet/>
      <dgm:spPr/>
      <dgm:t>
        <a:bodyPr/>
        <a:lstStyle/>
        <a:p>
          <a:endParaRPr lang="en-US"/>
        </a:p>
      </dgm:t>
    </dgm:pt>
    <dgm:pt modelId="{807C5CB3-14A0-401D-A099-39C2E55A6C87}">
      <dgm:prSet phldrT="[Text]" custT="1"/>
      <dgm:spPr/>
      <dgm:t>
        <a:bodyPr/>
        <a:lstStyle/>
        <a:p>
          <a:r>
            <a:rPr lang="en-US" sz="4000" dirty="0" smtClean="0"/>
            <a:t>Long Term Stability </a:t>
          </a:r>
          <a:endParaRPr lang="en-US" sz="4000" dirty="0"/>
        </a:p>
      </dgm:t>
    </dgm:pt>
    <dgm:pt modelId="{ED017222-A584-42E8-A6A4-C2F56D1AC86A}" type="parTrans" cxnId="{63EC0D8B-9F97-4767-A104-C7F329218DAF}">
      <dgm:prSet/>
      <dgm:spPr/>
      <dgm:t>
        <a:bodyPr/>
        <a:lstStyle/>
        <a:p>
          <a:endParaRPr lang="en-US"/>
        </a:p>
      </dgm:t>
    </dgm:pt>
    <dgm:pt modelId="{CEE3C2D7-59F1-4B6C-9702-B43432B1811F}" type="sibTrans" cxnId="{63EC0D8B-9F97-4767-A104-C7F329218DAF}">
      <dgm:prSet/>
      <dgm:spPr/>
      <dgm:t>
        <a:bodyPr/>
        <a:lstStyle/>
        <a:p>
          <a:endParaRPr lang="en-US"/>
        </a:p>
      </dgm:t>
    </dgm:pt>
    <dgm:pt modelId="{62E499AD-9205-4B42-9A86-FBAA10C50763}" type="pres">
      <dgm:prSet presAssocID="{284F0398-BF3E-4EC8-86AB-B87AFEA14A8B}" presName="hierChild1" presStyleCnt="0">
        <dgm:presLayoutVars>
          <dgm:orgChart val="1"/>
          <dgm:chPref val="1"/>
          <dgm:dir/>
          <dgm:animOne val="branch"/>
          <dgm:animLvl val="lvl"/>
          <dgm:resizeHandles/>
        </dgm:presLayoutVars>
      </dgm:prSet>
      <dgm:spPr/>
      <dgm:t>
        <a:bodyPr/>
        <a:lstStyle/>
        <a:p>
          <a:endParaRPr lang="en-US"/>
        </a:p>
      </dgm:t>
    </dgm:pt>
    <dgm:pt modelId="{A761CCDE-88FA-4DC1-8C6F-1A640C56DC90}" type="pres">
      <dgm:prSet presAssocID="{07167329-628D-4EB1-BA8D-75B9B788D2FA}" presName="hierRoot1" presStyleCnt="0">
        <dgm:presLayoutVars>
          <dgm:hierBranch val="init"/>
        </dgm:presLayoutVars>
      </dgm:prSet>
      <dgm:spPr/>
    </dgm:pt>
    <dgm:pt modelId="{763F31E2-EC61-4713-90C4-2EA708AD59B5}" type="pres">
      <dgm:prSet presAssocID="{07167329-628D-4EB1-BA8D-75B9B788D2FA}" presName="rootComposite1" presStyleCnt="0"/>
      <dgm:spPr/>
    </dgm:pt>
    <dgm:pt modelId="{DDD180AC-C099-4421-9986-25717228E777}" type="pres">
      <dgm:prSet presAssocID="{07167329-628D-4EB1-BA8D-75B9B788D2FA}" presName="rootText1" presStyleLbl="node0" presStyleIdx="0" presStyleCnt="1">
        <dgm:presLayoutVars>
          <dgm:chPref val="3"/>
        </dgm:presLayoutVars>
      </dgm:prSet>
      <dgm:spPr/>
      <dgm:t>
        <a:bodyPr/>
        <a:lstStyle/>
        <a:p>
          <a:endParaRPr lang="en-US"/>
        </a:p>
      </dgm:t>
    </dgm:pt>
    <dgm:pt modelId="{2F2839E5-E1C4-46F8-9547-F22D1AD1771B}" type="pres">
      <dgm:prSet presAssocID="{07167329-628D-4EB1-BA8D-75B9B788D2FA}" presName="rootConnector1" presStyleLbl="node1" presStyleIdx="0" presStyleCnt="0"/>
      <dgm:spPr/>
      <dgm:t>
        <a:bodyPr/>
        <a:lstStyle/>
        <a:p>
          <a:endParaRPr lang="en-US"/>
        </a:p>
      </dgm:t>
    </dgm:pt>
    <dgm:pt modelId="{52D6771E-121B-4208-9162-C380D8D0665D}" type="pres">
      <dgm:prSet presAssocID="{07167329-628D-4EB1-BA8D-75B9B788D2FA}" presName="hierChild2" presStyleCnt="0"/>
      <dgm:spPr/>
    </dgm:pt>
    <dgm:pt modelId="{B0CABDC2-2F0D-448D-9F8D-D72C3CBD067A}" type="pres">
      <dgm:prSet presAssocID="{EA472109-E269-49D3-BD60-A2CAFFD687C6}" presName="Name37" presStyleLbl="parChTrans1D2" presStyleIdx="0" presStyleCnt="2"/>
      <dgm:spPr/>
      <dgm:t>
        <a:bodyPr/>
        <a:lstStyle/>
        <a:p>
          <a:endParaRPr lang="en-US"/>
        </a:p>
      </dgm:t>
    </dgm:pt>
    <dgm:pt modelId="{ECE270B8-E05C-4924-ABC7-65CA90EDC6B6}" type="pres">
      <dgm:prSet presAssocID="{A531002A-AC58-490B-9BEF-62DC3AA40773}" presName="hierRoot2" presStyleCnt="0">
        <dgm:presLayoutVars>
          <dgm:hierBranch val="init"/>
        </dgm:presLayoutVars>
      </dgm:prSet>
      <dgm:spPr/>
    </dgm:pt>
    <dgm:pt modelId="{016EA646-DDEE-4C52-B618-0567B3CFC73C}" type="pres">
      <dgm:prSet presAssocID="{A531002A-AC58-490B-9BEF-62DC3AA40773}" presName="rootComposite" presStyleCnt="0"/>
      <dgm:spPr/>
    </dgm:pt>
    <dgm:pt modelId="{F037CB06-72CD-41AA-B080-B622F53C48FF}" type="pres">
      <dgm:prSet presAssocID="{A531002A-AC58-490B-9BEF-62DC3AA40773}" presName="rootText" presStyleLbl="node2" presStyleIdx="0" presStyleCnt="2">
        <dgm:presLayoutVars>
          <dgm:chPref val="3"/>
        </dgm:presLayoutVars>
      </dgm:prSet>
      <dgm:spPr/>
      <dgm:t>
        <a:bodyPr/>
        <a:lstStyle/>
        <a:p>
          <a:endParaRPr lang="en-US"/>
        </a:p>
      </dgm:t>
    </dgm:pt>
    <dgm:pt modelId="{03EA46CE-3406-4A35-BACF-1442B7965CF6}" type="pres">
      <dgm:prSet presAssocID="{A531002A-AC58-490B-9BEF-62DC3AA40773}" presName="rootConnector" presStyleLbl="node2" presStyleIdx="0" presStyleCnt="2"/>
      <dgm:spPr/>
      <dgm:t>
        <a:bodyPr/>
        <a:lstStyle/>
        <a:p>
          <a:endParaRPr lang="en-US"/>
        </a:p>
      </dgm:t>
    </dgm:pt>
    <dgm:pt modelId="{C4042115-3F2C-41FE-81C3-27705FA12A91}" type="pres">
      <dgm:prSet presAssocID="{A531002A-AC58-490B-9BEF-62DC3AA40773}" presName="hierChild4" presStyleCnt="0"/>
      <dgm:spPr/>
    </dgm:pt>
    <dgm:pt modelId="{7F5BC799-819B-4815-AC0D-EBE5CD52F8C9}" type="pres">
      <dgm:prSet presAssocID="{A531002A-AC58-490B-9BEF-62DC3AA40773}" presName="hierChild5" presStyleCnt="0"/>
      <dgm:spPr/>
    </dgm:pt>
    <dgm:pt modelId="{D6C40C6F-4250-4EBF-B900-429F357455FD}" type="pres">
      <dgm:prSet presAssocID="{ED017222-A584-42E8-A6A4-C2F56D1AC86A}" presName="Name37" presStyleLbl="parChTrans1D2" presStyleIdx="1" presStyleCnt="2"/>
      <dgm:spPr/>
      <dgm:t>
        <a:bodyPr/>
        <a:lstStyle/>
        <a:p>
          <a:endParaRPr lang="en-US"/>
        </a:p>
      </dgm:t>
    </dgm:pt>
    <dgm:pt modelId="{3BF1D6DC-1CC1-47D1-9E63-3AA86C82A454}" type="pres">
      <dgm:prSet presAssocID="{807C5CB3-14A0-401D-A099-39C2E55A6C87}" presName="hierRoot2" presStyleCnt="0">
        <dgm:presLayoutVars>
          <dgm:hierBranch val="init"/>
        </dgm:presLayoutVars>
      </dgm:prSet>
      <dgm:spPr/>
    </dgm:pt>
    <dgm:pt modelId="{DAFFB9A4-59D7-4654-B23A-B9CAA4926DFE}" type="pres">
      <dgm:prSet presAssocID="{807C5CB3-14A0-401D-A099-39C2E55A6C87}" presName="rootComposite" presStyleCnt="0"/>
      <dgm:spPr/>
    </dgm:pt>
    <dgm:pt modelId="{24FDA4C6-ADD6-457A-B58A-6A3F05858A1C}" type="pres">
      <dgm:prSet presAssocID="{807C5CB3-14A0-401D-A099-39C2E55A6C87}" presName="rootText" presStyleLbl="node2" presStyleIdx="1" presStyleCnt="2">
        <dgm:presLayoutVars>
          <dgm:chPref val="3"/>
        </dgm:presLayoutVars>
      </dgm:prSet>
      <dgm:spPr/>
      <dgm:t>
        <a:bodyPr/>
        <a:lstStyle/>
        <a:p>
          <a:endParaRPr lang="en-US"/>
        </a:p>
      </dgm:t>
    </dgm:pt>
    <dgm:pt modelId="{F1233A6F-AADE-4B37-B157-DBCD6B934C78}" type="pres">
      <dgm:prSet presAssocID="{807C5CB3-14A0-401D-A099-39C2E55A6C87}" presName="rootConnector" presStyleLbl="node2" presStyleIdx="1" presStyleCnt="2"/>
      <dgm:spPr/>
      <dgm:t>
        <a:bodyPr/>
        <a:lstStyle/>
        <a:p>
          <a:endParaRPr lang="en-US"/>
        </a:p>
      </dgm:t>
    </dgm:pt>
    <dgm:pt modelId="{F7050A4F-1AEC-4FDD-864D-7018D65D32FB}" type="pres">
      <dgm:prSet presAssocID="{807C5CB3-14A0-401D-A099-39C2E55A6C87}" presName="hierChild4" presStyleCnt="0"/>
      <dgm:spPr/>
    </dgm:pt>
    <dgm:pt modelId="{BA6F368B-02FE-4221-B57E-C425C9A86B51}" type="pres">
      <dgm:prSet presAssocID="{807C5CB3-14A0-401D-A099-39C2E55A6C87}" presName="hierChild5" presStyleCnt="0"/>
      <dgm:spPr/>
    </dgm:pt>
    <dgm:pt modelId="{266C9C1D-CB14-45A9-86B1-B7134967F1D9}" type="pres">
      <dgm:prSet presAssocID="{07167329-628D-4EB1-BA8D-75B9B788D2FA}" presName="hierChild3" presStyleCnt="0"/>
      <dgm:spPr/>
    </dgm:pt>
  </dgm:ptLst>
  <dgm:cxnLst>
    <dgm:cxn modelId="{A0036B41-4CC6-4EC1-B419-33635F712EC3}" type="presOf" srcId="{EA472109-E269-49D3-BD60-A2CAFFD687C6}" destId="{B0CABDC2-2F0D-448D-9F8D-D72C3CBD067A}" srcOrd="0" destOrd="0" presId="urn:microsoft.com/office/officeart/2005/8/layout/orgChart1"/>
    <dgm:cxn modelId="{63EC0D8B-9F97-4767-A104-C7F329218DAF}" srcId="{07167329-628D-4EB1-BA8D-75B9B788D2FA}" destId="{807C5CB3-14A0-401D-A099-39C2E55A6C87}" srcOrd="1" destOrd="0" parTransId="{ED017222-A584-42E8-A6A4-C2F56D1AC86A}" sibTransId="{CEE3C2D7-59F1-4B6C-9702-B43432B1811F}"/>
    <dgm:cxn modelId="{23EE0FB8-0879-463C-91CC-3A31C4A35C31}" type="presOf" srcId="{807C5CB3-14A0-401D-A099-39C2E55A6C87}" destId="{F1233A6F-AADE-4B37-B157-DBCD6B934C78}" srcOrd="1" destOrd="0" presId="urn:microsoft.com/office/officeart/2005/8/layout/orgChart1"/>
    <dgm:cxn modelId="{9F3FE925-69B7-442E-9B0E-FF8B42675055}" type="presOf" srcId="{A531002A-AC58-490B-9BEF-62DC3AA40773}" destId="{F037CB06-72CD-41AA-B080-B622F53C48FF}" srcOrd="0" destOrd="0" presId="urn:microsoft.com/office/officeart/2005/8/layout/orgChart1"/>
    <dgm:cxn modelId="{278617E2-8943-419C-B285-29362520D00A}" type="presOf" srcId="{A531002A-AC58-490B-9BEF-62DC3AA40773}" destId="{03EA46CE-3406-4A35-BACF-1442B7965CF6}" srcOrd="1" destOrd="0" presId="urn:microsoft.com/office/officeart/2005/8/layout/orgChart1"/>
    <dgm:cxn modelId="{85A51B86-8203-4497-A8A3-367E27E39E07}" type="presOf" srcId="{ED017222-A584-42E8-A6A4-C2F56D1AC86A}" destId="{D6C40C6F-4250-4EBF-B900-429F357455FD}" srcOrd="0" destOrd="0" presId="urn:microsoft.com/office/officeart/2005/8/layout/orgChart1"/>
    <dgm:cxn modelId="{72A6B4C8-CFC3-4AC1-97D3-AC80D023A4C7}" type="presOf" srcId="{07167329-628D-4EB1-BA8D-75B9B788D2FA}" destId="{2F2839E5-E1C4-46F8-9547-F22D1AD1771B}" srcOrd="1" destOrd="0" presId="urn:microsoft.com/office/officeart/2005/8/layout/orgChart1"/>
    <dgm:cxn modelId="{B7D4740C-AB82-4BBF-A96E-D5276173997B}" type="presOf" srcId="{807C5CB3-14A0-401D-A099-39C2E55A6C87}" destId="{24FDA4C6-ADD6-457A-B58A-6A3F05858A1C}" srcOrd="0" destOrd="0" presId="urn:microsoft.com/office/officeart/2005/8/layout/orgChart1"/>
    <dgm:cxn modelId="{F1C70EF5-CF59-4DE4-97A2-49D20A0EB99F}" srcId="{284F0398-BF3E-4EC8-86AB-B87AFEA14A8B}" destId="{07167329-628D-4EB1-BA8D-75B9B788D2FA}" srcOrd="0" destOrd="0" parTransId="{A1A66777-C579-4B81-A564-006CE1DF1AB4}" sibTransId="{D3448514-3EB7-44CE-AEE7-51D8E561F3EC}"/>
    <dgm:cxn modelId="{6F4E175F-F399-401A-AB5A-8EED6A78A925}" srcId="{07167329-628D-4EB1-BA8D-75B9B788D2FA}" destId="{A531002A-AC58-490B-9BEF-62DC3AA40773}" srcOrd="0" destOrd="0" parTransId="{EA472109-E269-49D3-BD60-A2CAFFD687C6}" sibTransId="{579051E2-B166-4A77-B352-DD700CBE7565}"/>
    <dgm:cxn modelId="{63460DB8-80F8-4C4C-B4D9-37DD94B979ED}" type="presOf" srcId="{07167329-628D-4EB1-BA8D-75B9B788D2FA}" destId="{DDD180AC-C099-4421-9986-25717228E777}" srcOrd="0" destOrd="0" presId="urn:microsoft.com/office/officeart/2005/8/layout/orgChart1"/>
    <dgm:cxn modelId="{78AC1C3D-383E-47FE-9914-797FE5D24969}" type="presOf" srcId="{284F0398-BF3E-4EC8-86AB-B87AFEA14A8B}" destId="{62E499AD-9205-4B42-9A86-FBAA10C50763}" srcOrd="0" destOrd="0" presId="urn:microsoft.com/office/officeart/2005/8/layout/orgChart1"/>
    <dgm:cxn modelId="{9EDA5962-C342-423A-BBBC-6ACCD1788BE9}" type="presParOf" srcId="{62E499AD-9205-4B42-9A86-FBAA10C50763}" destId="{A761CCDE-88FA-4DC1-8C6F-1A640C56DC90}" srcOrd="0" destOrd="0" presId="urn:microsoft.com/office/officeart/2005/8/layout/orgChart1"/>
    <dgm:cxn modelId="{D3F526E4-A02B-4307-8066-EFF8EFF17998}" type="presParOf" srcId="{A761CCDE-88FA-4DC1-8C6F-1A640C56DC90}" destId="{763F31E2-EC61-4713-90C4-2EA708AD59B5}" srcOrd="0" destOrd="0" presId="urn:microsoft.com/office/officeart/2005/8/layout/orgChart1"/>
    <dgm:cxn modelId="{F6F78018-448D-4912-B421-E6AC51128519}" type="presParOf" srcId="{763F31E2-EC61-4713-90C4-2EA708AD59B5}" destId="{DDD180AC-C099-4421-9986-25717228E777}" srcOrd="0" destOrd="0" presId="urn:microsoft.com/office/officeart/2005/8/layout/orgChart1"/>
    <dgm:cxn modelId="{F881EC3E-799D-48D3-A195-CAE6296A4992}" type="presParOf" srcId="{763F31E2-EC61-4713-90C4-2EA708AD59B5}" destId="{2F2839E5-E1C4-46F8-9547-F22D1AD1771B}" srcOrd="1" destOrd="0" presId="urn:microsoft.com/office/officeart/2005/8/layout/orgChart1"/>
    <dgm:cxn modelId="{0EE515D9-2182-41A5-BEDC-132AFCA698BB}" type="presParOf" srcId="{A761CCDE-88FA-4DC1-8C6F-1A640C56DC90}" destId="{52D6771E-121B-4208-9162-C380D8D0665D}" srcOrd="1" destOrd="0" presId="urn:microsoft.com/office/officeart/2005/8/layout/orgChart1"/>
    <dgm:cxn modelId="{B5C70E8C-6235-430C-869A-4605F9810558}" type="presParOf" srcId="{52D6771E-121B-4208-9162-C380D8D0665D}" destId="{B0CABDC2-2F0D-448D-9F8D-D72C3CBD067A}" srcOrd="0" destOrd="0" presId="urn:microsoft.com/office/officeart/2005/8/layout/orgChart1"/>
    <dgm:cxn modelId="{54DF4271-05CE-4BBC-862B-F7711BC53724}" type="presParOf" srcId="{52D6771E-121B-4208-9162-C380D8D0665D}" destId="{ECE270B8-E05C-4924-ABC7-65CA90EDC6B6}" srcOrd="1" destOrd="0" presId="urn:microsoft.com/office/officeart/2005/8/layout/orgChart1"/>
    <dgm:cxn modelId="{197CF951-4EAB-4D05-AE5F-2EC7AA5621A4}" type="presParOf" srcId="{ECE270B8-E05C-4924-ABC7-65CA90EDC6B6}" destId="{016EA646-DDEE-4C52-B618-0567B3CFC73C}" srcOrd="0" destOrd="0" presId="urn:microsoft.com/office/officeart/2005/8/layout/orgChart1"/>
    <dgm:cxn modelId="{EEDEAB82-537F-4052-BA87-0EF45886C52F}" type="presParOf" srcId="{016EA646-DDEE-4C52-B618-0567B3CFC73C}" destId="{F037CB06-72CD-41AA-B080-B622F53C48FF}" srcOrd="0" destOrd="0" presId="urn:microsoft.com/office/officeart/2005/8/layout/orgChart1"/>
    <dgm:cxn modelId="{2EAC614E-E2DC-4927-A759-2819197C4A40}" type="presParOf" srcId="{016EA646-DDEE-4C52-B618-0567B3CFC73C}" destId="{03EA46CE-3406-4A35-BACF-1442B7965CF6}" srcOrd="1" destOrd="0" presId="urn:microsoft.com/office/officeart/2005/8/layout/orgChart1"/>
    <dgm:cxn modelId="{5427EC23-BBEE-42BA-A1D0-D42395759846}" type="presParOf" srcId="{ECE270B8-E05C-4924-ABC7-65CA90EDC6B6}" destId="{C4042115-3F2C-41FE-81C3-27705FA12A91}" srcOrd="1" destOrd="0" presId="urn:microsoft.com/office/officeart/2005/8/layout/orgChart1"/>
    <dgm:cxn modelId="{B0C42BA7-834D-42E0-B007-CA52ED300BFE}" type="presParOf" srcId="{ECE270B8-E05C-4924-ABC7-65CA90EDC6B6}" destId="{7F5BC799-819B-4815-AC0D-EBE5CD52F8C9}" srcOrd="2" destOrd="0" presId="urn:microsoft.com/office/officeart/2005/8/layout/orgChart1"/>
    <dgm:cxn modelId="{C7AC65F2-04E0-4CAF-966A-05A17CB84D8B}" type="presParOf" srcId="{52D6771E-121B-4208-9162-C380D8D0665D}" destId="{D6C40C6F-4250-4EBF-B900-429F357455FD}" srcOrd="2" destOrd="0" presId="urn:microsoft.com/office/officeart/2005/8/layout/orgChart1"/>
    <dgm:cxn modelId="{83635D8F-96D5-4049-8B9F-4288D98475D5}" type="presParOf" srcId="{52D6771E-121B-4208-9162-C380D8D0665D}" destId="{3BF1D6DC-1CC1-47D1-9E63-3AA86C82A454}" srcOrd="3" destOrd="0" presId="urn:microsoft.com/office/officeart/2005/8/layout/orgChart1"/>
    <dgm:cxn modelId="{5DB6ED0B-4099-44F6-9543-5C7F2EEA2781}" type="presParOf" srcId="{3BF1D6DC-1CC1-47D1-9E63-3AA86C82A454}" destId="{DAFFB9A4-59D7-4654-B23A-B9CAA4926DFE}" srcOrd="0" destOrd="0" presId="urn:microsoft.com/office/officeart/2005/8/layout/orgChart1"/>
    <dgm:cxn modelId="{AAC70B93-11A9-4D7B-A87E-227266D4F5CF}" type="presParOf" srcId="{DAFFB9A4-59D7-4654-B23A-B9CAA4926DFE}" destId="{24FDA4C6-ADD6-457A-B58A-6A3F05858A1C}" srcOrd="0" destOrd="0" presId="urn:microsoft.com/office/officeart/2005/8/layout/orgChart1"/>
    <dgm:cxn modelId="{C6ED01CC-4293-4C32-AFC4-56740E1C60FF}" type="presParOf" srcId="{DAFFB9A4-59D7-4654-B23A-B9CAA4926DFE}" destId="{F1233A6F-AADE-4B37-B157-DBCD6B934C78}" srcOrd="1" destOrd="0" presId="urn:microsoft.com/office/officeart/2005/8/layout/orgChart1"/>
    <dgm:cxn modelId="{0EE92DDD-1DE3-449F-9047-C20B64AF6005}" type="presParOf" srcId="{3BF1D6DC-1CC1-47D1-9E63-3AA86C82A454}" destId="{F7050A4F-1AEC-4FDD-864D-7018D65D32FB}" srcOrd="1" destOrd="0" presId="urn:microsoft.com/office/officeart/2005/8/layout/orgChart1"/>
    <dgm:cxn modelId="{7D4A7FD0-D70E-4FF8-A140-F4A5DAEEE02A}" type="presParOf" srcId="{3BF1D6DC-1CC1-47D1-9E63-3AA86C82A454}" destId="{BA6F368B-02FE-4221-B57E-C425C9A86B51}" srcOrd="2" destOrd="0" presId="urn:microsoft.com/office/officeart/2005/8/layout/orgChart1"/>
    <dgm:cxn modelId="{CB1A084D-77DB-4141-84C3-4C9014616FE5}" type="presParOf" srcId="{A761CCDE-88FA-4DC1-8C6F-1A640C56DC90}" destId="{266C9C1D-CB14-45A9-86B1-B7134967F1D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40C6F-4250-4EBF-B900-429F357455FD}">
      <dsp:nvSpPr>
        <dsp:cNvPr id="0" name=""/>
        <dsp:cNvSpPr/>
      </dsp:nvSpPr>
      <dsp:spPr>
        <a:xfrm>
          <a:off x="3924300" y="1976782"/>
          <a:ext cx="2147562" cy="745434"/>
        </a:xfrm>
        <a:custGeom>
          <a:avLst/>
          <a:gdLst/>
          <a:ahLst/>
          <a:cxnLst/>
          <a:rect l="0" t="0" r="0" b="0"/>
          <a:pathLst>
            <a:path>
              <a:moveTo>
                <a:pt x="0" y="0"/>
              </a:moveTo>
              <a:lnTo>
                <a:pt x="0" y="372717"/>
              </a:lnTo>
              <a:lnTo>
                <a:pt x="2147562" y="372717"/>
              </a:lnTo>
              <a:lnTo>
                <a:pt x="2147562" y="745434"/>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ABDC2-2F0D-448D-9F8D-D72C3CBD067A}">
      <dsp:nvSpPr>
        <dsp:cNvPr id="0" name=""/>
        <dsp:cNvSpPr/>
      </dsp:nvSpPr>
      <dsp:spPr>
        <a:xfrm>
          <a:off x="1776737" y="1976782"/>
          <a:ext cx="2147562" cy="745434"/>
        </a:xfrm>
        <a:custGeom>
          <a:avLst/>
          <a:gdLst/>
          <a:ahLst/>
          <a:cxnLst/>
          <a:rect l="0" t="0" r="0" b="0"/>
          <a:pathLst>
            <a:path>
              <a:moveTo>
                <a:pt x="2147562" y="0"/>
              </a:moveTo>
              <a:lnTo>
                <a:pt x="2147562" y="372717"/>
              </a:lnTo>
              <a:lnTo>
                <a:pt x="0" y="372717"/>
              </a:lnTo>
              <a:lnTo>
                <a:pt x="0" y="745434"/>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180AC-C099-4421-9986-25717228E777}">
      <dsp:nvSpPr>
        <dsp:cNvPr id="0" name=""/>
        <dsp:cNvSpPr/>
      </dsp:nvSpPr>
      <dsp:spPr>
        <a:xfrm>
          <a:off x="2149454" y="201937"/>
          <a:ext cx="3549690" cy="177484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Stability</a:t>
          </a:r>
          <a:r>
            <a:rPr lang="en-US" sz="6500" kern="1200" dirty="0" smtClean="0"/>
            <a:t> </a:t>
          </a:r>
          <a:endParaRPr lang="en-US" sz="6500" kern="1200" dirty="0"/>
        </a:p>
      </dsp:txBody>
      <dsp:txXfrm>
        <a:off x="2149454" y="201937"/>
        <a:ext cx="3549690" cy="1774845"/>
      </dsp:txXfrm>
    </dsp:sp>
    <dsp:sp modelId="{F037CB06-72CD-41AA-B080-B622F53C48FF}">
      <dsp:nvSpPr>
        <dsp:cNvPr id="0" name=""/>
        <dsp:cNvSpPr/>
      </dsp:nvSpPr>
      <dsp:spPr>
        <a:xfrm>
          <a:off x="1892" y="2722217"/>
          <a:ext cx="3549690" cy="17748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Short Term Stability </a:t>
          </a:r>
          <a:endParaRPr lang="en-US" sz="4000" kern="1200" dirty="0"/>
        </a:p>
      </dsp:txBody>
      <dsp:txXfrm>
        <a:off x="1892" y="2722217"/>
        <a:ext cx="3549690" cy="1774845"/>
      </dsp:txXfrm>
    </dsp:sp>
    <dsp:sp modelId="{24FDA4C6-ADD6-457A-B58A-6A3F05858A1C}">
      <dsp:nvSpPr>
        <dsp:cNvPr id="0" name=""/>
        <dsp:cNvSpPr/>
      </dsp:nvSpPr>
      <dsp:spPr>
        <a:xfrm>
          <a:off x="4297017" y="2722217"/>
          <a:ext cx="3549690" cy="177484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Long Term Stability </a:t>
          </a:r>
          <a:endParaRPr lang="en-US" sz="4000" kern="1200" dirty="0"/>
        </a:p>
      </dsp:txBody>
      <dsp:txXfrm>
        <a:off x="4297017" y="2722217"/>
        <a:ext cx="3549690" cy="17748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8939A20-577F-4598-BA4C-BDAA0EA46785}" type="datetimeFigureOut">
              <a:rPr lang="en-US"/>
              <a:pPr>
                <a:defRPr/>
              </a:pPr>
              <a:t>5/10/2023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DF83D7A-F44C-4B09-A58D-BBB098085735}" type="slidenum">
              <a:rPr lang="en-US" altLang="en-US"/>
              <a:pPr>
                <a:defRPr/>
              </a:pPr>
              <a:t>‹#›</a:t>
            </a:fld>
            <a:endParaRPr lang="en-US" altLang="en-US"/>
          </a:p>
        </p:txBody>
      </p:sp>
    </p:spTree>
    <p:extLst>
      <p:ext uri="{BB962C8B-B14F-4D97-AF65-F5344CB8AC3E}">
        <p14:creationId xmlns:p14="http://schemas.microsoft.com/office/powerpoint/2010/main" val="3986576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sz="1600" b="1" dirty="0" smtClean="0"/>
              <a:t>لما حكينا انها مادة مستقرة</a:t>
            </a:r>
            <a:r>
              <a:rPr lang="ar-JO" sz="1600" b="1" baseline="0" dirty="0" smtClean="0"/>
              <a:t> ف</a:t>
            </a:r>
            <a:r>
              <a:rPr lang="ar-JO" sz="1600" b="1" dirty="0" smtClean="0"/>
              <a:t>وهذا</a:t>
            </a:r>
            <a:r>
              <a:rPr lang="ar-JO" sz="1600" b="1" baseline="0" dirty="0" smtClean="0"/>
              <a:t> يعني انها لا تتاثر بالظروف المحيطية مثل الرطوبة او الاضاءة او الحرارة </a:t>
            </a:r>
          </a:p>
          <a:p>
            <a:pPr algn="r"/>
            <a:r>
              <a:rPr lang="ar-JO" sz="1600" b="1" baseline="0" dirty="0" smtClean="0"/>
              <a:t>و الشيء بالشيء يذكر فييمكن تصنيف المواد المرجعية الى نوعين الاول مواد مرجعية ذات عنصر او مركب منفرد وهي مادة نقية جدا و يستخدم عادة لمعايرة اجهزة القياس اما النوع الثاني الماتركس ريفيرنس ماتيريال فهي مواد تمثل عينات حقيقة تحتوي على المادة المراد فحصها و ويستخدم لضبط نوعية التحليل للتاكد من كفاءة المختبر</a:t>
            </a:r>
            <a:endParaRPr lang="en-US" sz="1600" b="1" baseline="0" dirty="0" smtClean="0"/>
          </a:p>
          <a:p>
            <a:pPr algn="r"/>
            <a:r>
              <a:rPr lang="ar-JO" sz="1600" b="1" baseline="0" dirty="0" smtClean="0"/>
              <a:t>ما يهمنا في المواد المرجعية هو تاريخ صلاحيتها و نسبة الارتياب و الكمية و الماتركس و ملائمة القيمة المرجعية مع نطاق التحليل و السعر و اهم شيء الاعتمادية    </a:t>
            </a:r>
            <a:endParaRPr lang="en-US" sz="1600" b="1"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2</a:t>
            </a:fld>
            <a:endParaRPr lang="en-US" altLang="en-US"/>
          </a:p>
        </p:txBody>
      </p:sp>
    </p:spTree>
    <p:extLst>
      <p:ext uri="{BB962C8B-B14F-4D97-AF65-F5344CB8AC3E}">
        <p14:creationId xmlns:p14="http://schemas.microsoft.com/office/powerpoint/2010/main" val="311324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تم</a:t>
            </a:r>
            <a:r>
              <a:rPr lang="ar-JO" baseline="0" dirty="0" smtClean="0"/>
              <a:t> تقسيمالعينة الكاملة الى اربعين صينية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12</a:t>
            </a:fld>
            <a:endParaRPr lang="en-US" altLang="en-US"/>
          </a:p>
        </p:txBody>
      </p:sp>
    </p:spTree>
    <p:extLst>
      <p:ext uri="{BB962C8B-B14F-4D97-AF65-F5344CB8AC3E}">
        <p14:creationId xmlns:p14="http://schemas.microsoft.com/office/powerpoint/2010/main" val="420948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تم</a:t>
            </a:r>
            <a:r>
              <a:rPr lang="ar-JO" baseline="0" dirty="0" smtClean="0"/>
              <a:t> الطحن في جرار حيث سعة كل جرة 250 غرام عشان النسبة و التناسب ما بين الكرات و احجامها و هي عملية حسابية الى حجم المادة </a:t>
            </a:r>
          </a:p>
          <a:p>
            <a:r>
              <a:rPr lang="ar-JO" baseline="0" dirty="0" smtClean="0"/>
              <a:t>المطحنة تتسع اربعة جرار ، اذن في كل عملية يتم طحن فقط واحد كيلو غرام و هكذا ، الرسالة الي بدي اوصلها حجم العمل و الوقت و الجهد المبذول لانتاج المواد المرجعية </a:t>
            </a:r>
          </a:p>
          <a:p>
            <a:r>
              <a:rPr lang="ar-JO" baseline="0" dirty="0" smtClean="0"/>
              <a:t>مرجلة التنخيل و تم استخدام اجهزة التنخيل السيفينغ للوصول الى حجم حبيبي معين </a:t>
            </a:r>
            <a:endParaRPr lang="ar-JO" dirty="0" smtClean="0"/>
          </a:p>
          <a:p>
            <a:r>
              <a:rPr lang="ar-JO" dirty="0" smtClean="0"/>
              <a:t>لماذا الوصول الى الحجم 100 ميكرون  </a:t>
            </a:r>
          </a:p>
          <a:p>
            <a:r>
              <a:rPr lang="ar-JO" dirty="0" smtClean="0"/>
              <a:t>لانه رح يتم</a:t>
            </a:r>
            <a:r>
              <a:rPr lang="ar-JO" baseline="0" dirty="0" smtClean="0"/>
              <a:t> تحليلها على اجهزة  البلازما الحثية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13</a:t>
            </a:fld>
            <a:endParaRPr lang="en-US" altLang="en-US"/>
          </a:p>
        </p:txBody>
      </p:sp>
    </p:spTree>
    <p:extLst>
      <p:ext uri="{BB962C8B-B14F-4D97-AF65-F5344CB8AC3E}">
        <p14:creationId xmlns:p14="http://schemas.microsoft.com/office/powerpoint/2010/main" val="86208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تم قياس الرطوبة او المحتوى</a:t>
            </a:r>
            <a:r>
              <a:rPr lang="ar-JO" baseline="0" dirty="0" smtClean="0"/>
              <a:t> المائي باستخدام ميزان الرطوبة الظاهر بالصورة عن طريق اخذ عرينات فرعية من العينة الام </a:t>
            </a:r>
          </a:p>
          <a:p>
            <a:r>
              <a:rPr lang="ar-JO" baseline="0" dirty="0" smtClean="0"/>
              <a:t> وهنا كان الهدف الوصول الى نسبة رطوبة ما بين  (3.5 الى 4 %)</a:t>
            </a:r>
          </a:p>
          <a:p>
            <a:r>
              <a:rPr lang="ar-JO" baseline="0" dirty="0" smtClean="0"/>
              <a:t>بحيث لو زاد النسبة عن 4% يتم اعادة تجفيفه و اذا كانت اقل من 3.5 يتم ترطيبه</a:t>
            </a:r>
          </a:p>
          <a:p>
            <a:r>
              <a:rPr lang="ar-JO"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14</a:t>
            </a:fld>
            <a:endParaRPr lang="en-US" altLang="en-US"/>
          </a:p>
        </p:txBody>
      </p:sp>
    </p:spTree>
    <p:extLst>
      <p:ext uri="{BB962C8B-B14F-4D97-AF65-F5344CB8AC3E}">
        <p14:creationId xmlns:p14="http://schemas.microsoft.com/office/powerpoint/2010/main" val="237766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مرحلة تجانسية العينات و ذلك للحصول على عينات متجانسة</a:t>
            </a:r>
            <a:r>
              <a:rPr lang="ar-JO" baseline="0" dirty="0" smtClean="0"/>
              <a:t> بحيث ان كل عينة يجب ان تكون عينة ممثلة عن العينة الام  </a:t>
            </a:r>
          </a:p>
          <a:p>
            <a:r>
              <a:rPr lang="ar-JO" baseline="0" dirty="0" smtClean="0"/>
              <a:t>و لهذا تم استخدام خلاطة لخلط العينة كاملة و على مدار خمسة ايام  وحجمها 200 لتر و لكن منعا لتكتل العينة و تحشيرها او تجمعها في اماكن محددة تم اضافة كرات باقطار من 20 الى 30 ملم مغطاة بالتنغستون و ذلك للحصول على عملية خلط مثالية </a:t>
            </a:r>
          </a:p>
          <a:p>
            <a:r>
              <a:rPr lang="ar-JO" baseline="0" dirty="0" smtClean="0"/>
              <a:t>هنا تم تقسيم العينة الأم الى اربعة عينات وتم خلط العينات مع بعضها البعض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15</a:t>
            </a:fld>
            <a:endParaRPr lang="en-US" altLang="en-US"/>
          </a:p>
        </p:txBody>
      </p:sp>
    </p:spTree>
    <p:extLst>
      <p:ext uri="{BB962C8B-B14F-4D97-AF65-F5344CB8AC3E}">
        <p14:creationId xmlns:p14="http://schemas.microsoft.com/office/powerpoint/2010/main" val="364153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فحص العينات قبل</a:t>
            </a:r>
            <a:r>
              <a:rPr lang="ar-JO" baseline="0" dirty="0" smtClean="0"/>
              <a:t> عملية تجهزيها للتعبئة  و قياس مدى تجانسها و ذلك بالاعتماد على طريقة التحليل انوفا  </a:t>
            </a:r>
            <a:r>
              <a:rPr lang="ar-JO" dirty="0" smtClean="0"/>
              <a:t> </a:t>
            </a:r>
          </a:p>
          <a:p>
            <a:r>
              <a:rPr lang="ar-JO" dirty="0" smtClean="0"/>
              <a:t>بعد تكويم العينة على شكل كومة تم تقسيمها الى ثلاث مستويات او مناطق </a:t>
            </a:r>
            <a:r>
              <a:rPr lang="ar-JO" baseline="0" dirty="0" smtClean="0"/>
              <a:t> وتم اخذ ثلاث عينات من كل مستوى  علوي و وسط و سفلي </a:t>
            </a:r>
          </a:p>
          <a:p>
            <a:r>
              <a:rPr lang="ar-JO" baseline="0" dirty="0" smtClean="0"/>
              <a:t>وتم فحص هذه العينات باستخدام طرق جاما و  و و</a:t>
            </a:r>
            <a:r>
              <a:rPr lang="en-US" baseline="0" dirty="0" smtClean="0"/>
              <a:t> </a:t>
            </a:r>
          </a:p>
          <a:p>
            <a:r>
              <a:rPr lang="ar-JO" sz="1200" b="0" i="0" kern="1200" dirty="0" smtClean="0">
                <a:solidFill>
                  <a:schemeClr val="tx1"/>
                </a:solidFill>
                <a:effectLst/>
                <a:latin typeface="+mn-lt"/>
                <a:ea typeface="+mn-ea"/>
                <a:cs typeface="+mn-cs"/>
              </a:rPr>
              <a:t>قياس حجم الجسيمات باستخدام تشتت الضوء الساكن (تحديد حجم الجسيمات بواسطة حيود الليزر)</a:t>
            </a:r>
            <a:r>
              <a:rPr lang="ar-JO" dirty="0" smtClean="0"/>
              <a:t/>
            </a:r>
            <a:br>
              <a:rPr lang="ar-JO" dirty="0" smtClean="0"/>
            </a:br>
            <a:r>
              <a:rPr lang="ar-JO" baseline="0" dirty="0" smtClean="0"/>
              <a:t>  </a:t>
            </a:r>
            <a:endParaRPr lang="ar-JO" dirty="0" smtClean="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16</a:t>
            </a:fld>
            <a:endParaRPr lang="en-US" altLang="en-US"/>
          </a:p>
        </p:txBody>
      </p:sp>
    </p:spTree>
    <p:extLst>
      <p:ext uri="{BB962C8B-B14F-4D97-AF65-F5344CB8AC3E}">
        <p14:creationId xmlns:p14="http://schemas.microsoft.com/office/powerpoint/2010/main" val="146648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تم  تشكيل خط انتاج يحتوي</a:t>
            </a:r>
            <a:r>
              <a:rPr lang="ar-JO" baseline="0" dirty="0" smtClean="0"/>
              <a:t> على فريق وكل شخص يقوم بمهمة او خطوة معينة و ذلك على مدار ثلاث ايام تم تعبئة حوالي 1000 لكل علبة 100 غرام و تلصيق ليبل يحتوي المعلومات الاساسية </a:t>
            </a:r>
          </a:p>
          <a:p>
            <a:r>
              <a:rPr lang="ar-JO" baseline="0" dirty="0" smtClean="0"/>
              <a:t>كان من ضمن العينات دوبلكات و عمل ترقيم للعينات و ارقام متسلسلة </a:t>
            </a:r>
          </a:p>
          <a:p>
            <a:r>
              <a:rPr lang="ar-JO" baseline="0" dirty="0" smtClean="0"/>
              <a:t>سؤال ليش العلبة 100 غرام ؟  عشان مختبر جاما لو رجعنا لنطاق العمل او خطة العمل كان مختبر جاما ضمن المختبرات المشاركة اقل حجم ممكن يوخذه الكاشف </a:t>
            </a:r>
          </a:p>
          <a:p>
            <a:r>
              <a:rPr lang="ar-JO" baseline="0" dirty="0" smtClean="0"/>
              <a:t>نذكر انه تم الاساتعابة بالخبير عبدالغني الشخاشيري مختص بالمواد المرجعية و البي تي بالوكالة </a:t>
            </a:r>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17</a:t>
            </a:fld>
            <a:endParaRPr lang="en-US" altLang="en-US"/>
          </a:p>
        </p:txBody>
      </p:sp>
    </p:spTree>
    <p:extLst>
      <p:ext uri="{BB962C8B-B14F-4D97-AF65-F5344CB8AC3E}">
        <p14:creationId xmlns:p14="http://schemas.microsoft.com/office/powerpoint/2010/main" val="269323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18</a:t>
            </a:fld>
            <a:endParaRPr lang="en-US" altLang="en-US"/>
          </a:p>
        </p:txBody>
      </p:sp>
    </p:spTree>
    <p:extLst>
      <p:ext uri="{BB962C8B-B14F-4D97-AF65-F5344CB8AC3E}">
        <p14:creationId xmlns:p14="http://schemas.microsoft.com/office/powerpoint/2010/main" val="395592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دراسة تجانسية العينات </a:t>
            </a:r>
          </a:p>
          <a:p>
            <a:r>
              <a:rPr lang="ar-JO" dirty="0" smtClean="0"/>
              <a:t>بحيث تم تحليل التجانس عن طريق: المرحلة الاولى  فحص</a:t>
            </a:r>
            <a:r>
              <a:rPr lang="ar-JO" baseline="0" dirty="0" smtClean="0"/>
              <a:t> العلبة نفسها عشر مرات على الطرق الموجودة </a:t>
            </a:r>
          </a:p>
          <a:p>
            <a:r>
              <a:rPr lang="ar-JO" baseline="0" dirty="0" smtClean="0"/>
              <a:t>ومن ثم دراسة المينيموم انتيك و هي عينة وحدة تم تحليلها عشر مرات لكل طريقة</a:t>
            </a:r>
          </a:p>
          <a:p>
            <a:r>
              <a:rPr lang="ar-JO" baseline="0" dirty="0" smtClean="0"/>
              <a:t>المرحلة الثانية : فحص التجانس ما بين العلب ، بحيث تم اخذعشر علب و فحصها على كل الطرق  </a:t>
            </a:r>
          </a:p>
          <a:p>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19</a:t>
            </a:fld>
            <a:endParaRPr lang="en-US" altLang="en-US"/>
          </a:p>
        </p:txBody>
      </p:sp>
    </p:spTree>
    <p:extLst>
      <p:ext uri="{BB962C8B-B14F-4D97-AF65-F5344CB8AC3E}">
        <p14:creationId xmlns:p14="http://schemas.microsoft.com/office/powerpoint/2010/main" val="44011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20</a:t>
            </a:fld>
            <a:endParaRPr lang="en-US" altLang="en-US"/>
          </a:p>
        </p:txBody>
      </p:sp>
    </p:spTree>
    <p:extLst>
      <p:ext uri="{BB962C8B-B14F-4D97-AF65-F5344CB8AC3E}">
        <p14:creationId xmlns:p14="http://schemas.microsoft.com/office/powerpoint/2010/main" val="211922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sz="1200" b="0" i="0" kern="1200" dirty="0" smtClean="0">
                <a:solidFill>
                  <a:schemeClr val="tx1"/>
                </a:solidFill>
                <a:effectLst/>
                <a:latin typeface="+mn-lt"/>
                <a:ea typeface="+mn-ea"/>
                <a:cs typeface="+mn-cs"/>
              </a:rPr>
              <a:t>و تعني اصدار او تحديد القيمة الصحيحة للمادة المرجعية ، باستخدام الاساليب الاحصائية  لدراسسات</a:t>
            </a:r>
            <a:r>
              <a:rPr lang="ar-JO" sz="1200" b="0" i="0" kern="1200" baseline="0" dirty="0" smtClean="0">
                <a:solidFill>
                  <a:schemeClr val="tx1"/>
                </a:solidFill>
                <a:effectLst/>
                <a:latin typeface="+mn-lt"/>
                <a:ea typeface="+mn-ea"/>
                <a:cs typeface="+mn-cs"/>
              </a:rPr>
              <a:t> التجانس </a:t>
            </a:r>
          </a:p>
          <a:p>
            <a:r>
              <a:rPr lang="ar-JO" sz="1200" b="0" i="0" kern="1200" baseline="0" dirty="0" smtClean="0">
                <a:solidFill>
                  <a:schemeClr val="tx1"/>
                </a:solidFill>
                <a:effectLst/>
                <a:latin typeface="+mn-lt"/>
                <a:ea typeface="+mn-ea"/>
                <a:cs typeface="+mn-cs"/>
              </a:rPr>
              <a:t>يذكر هنا ان اربعة مختبرات عالمية معتمدة بالاضافة لمختبرات الوكالة  و ثلاثة مختبرات عربية شاركت في عمليات القياس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21</a:t>
            </a:fld>
            <a:endParaRPr lang="en-US" altLang="en-US"/>
          </a:p>
        </p:txBody>
      </p:sp>
    </p:spTree>
    <p:extLst>
      <p:ext uri="{BB962C8B-B14F-4D97-AF65-F5344CB8AC3E}">
        <p14:creationId xmlns:p14="http://schemas.microsoft.com/office/powerpoint/2010/main" val="5360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الجهة المخولة حاصلة على اعتماد 17025</a:t>
            </a:r>
            <a:r>
              <a:rPr lang="ar-JO" baseline="0" dirty="0" smtClean="0"/>
              <a:t> بالاضافة لل 17034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3</a:t>
            </a:fld>
            <a:endParaRPr lang="en-US" altLang="en-US"/>
          </a:p>
        </p:txBody>
      </p:sp>
    </p:spTree>
    <p:extLst>
      <p:ext uri="{BB962C8B-B14F-4D97-AF65-F5344CB8AC3E}">
        <p14:creationId xmlns:p14="http://schemas.microsoft.com/office/powerpoint/2010/main" val="3063215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وهذه</a:t>
            </a:r>
            <a:r>
              <a:rPr lang="ar-JO" baseline="0" dirty="0" smtClean="0"/>
              <a:t> قائمة بالمشاركين في البرنامج</a:t>
            </a:r>
          </a:p>
          <a:p>
            <a:r>
              <a:rPr lang="ar-JO"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22</a:t>
            </a:fld>
            <a:endParaRPr lang="en-US" altLang="en-US"/>
          </a:p>
        </p:txBody>
      </p:sp>
    </p:spTree>
    <p:extLst>
      <p:ext uri="{BB962C8B-B14F-4D97-AF65-F5344CB8AC3E}">
        <p14:creationId xmlns:p14="http://schemas.microsoft.com/office/powerpoint/2010/main" val="2382670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b="1" dirty="0" smtClean="0"/>
              <a:t>دراسة ثباتية العينات </a:t>
            </a:r>
          </a:p>
          <a:p>
            <a:pPr algn="r"/>
            <a:r>
              <a:rPr lang="ar-JO" b="1" dirty="0" smtClean="0"/>
              <a:t>شورت</a:t>
            </a:r>
            <a:r>
              <a:rPr lang="ar-JO" b="1" baseline="0" dirty="0" smtClean="0"/>
              <a:t> تيرم يعني دراسة تعرض العينات للظروف المحيطية اثناء النقل   حيث تم قياس تاثير الحرارة على شهرين لدرجات الحرارة المتوقعهة للنقل من -50 الى 70 درجة </a:t>
            </a:r>
          </a:p>
          <a:p>
            <a:pPr algn="r"/>
            <a:r>
              <a:rPr lang="ar-JO" b="1" baseline="0" dirty="0" smtClean="0"/>
              <a:t>اما اللونق تيرم فتدرس ثباتية القراءات على المدى البعيد مثل ظروف تخزينها لفترات طويلة على مدار العام و هنا تم قياسها تحت ظروف درجة حرارة الغرفة من -20 ال 20 درجة مئوية </a:t>
            </a:r>
          </a:p>
          <a:p>
            <a:pPr algn="r"/>
            <a:endParaRPr lang="en-US" b="1"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23</a:t>
            </a:fld>
            <a:endParaRPr lang="en-US" altLang="en-US"/>
          </a:p>
        </p:txBody>
      </p:sp>
    </p:spTree>
    <p:extLst>
      <p:ext uri="{BB962C8B-B14F-4D97-AF65-F5344CB8AC3E}">
        <p14:creationId xmlns:p14="http://schemas.microsoft.com/office/powerpoint/2010/main" val="97311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حساب الارتياب</a:t>
            </a:r>
            <a:r>
              <a:rPr lang="ar-JO" baseline="0" dirty="0" smtClean="0"/>
              <a:t> لاضافته الى القيمة المعينة  وذلك خلال جميع المراحل و الظروف و الاستخدامات التى كانت من الممكن ان تؤثر في الارتياب الكلي </a:t>
            </a:r>
          </a:p>
          <a:p>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26</a:t>
            </a:fld>
            <a:endParaRPr lang="en-US" altLang="en-US"/>
          </a:p>
        </p:txBody>
      </p:sp>
    </p:spTree>
    <p:extLst>
      <p:ext uri="{BB962C8B-B14F-4D97-AF65-F5344CB8AC3E}">
        <p14:creationId xmlns:p14="http://schemas.microsoft.com/office/powerpoint/2010/main" val="2615569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2280E18-3A19-4234-A956-690BE05750E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24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a:r>
              <a:rPr lang="ar-JO" altLang="en-US" b="1" dirty="0" smtClean="0">
                <a:cs typeface="+mn-cs"/>
              </a:rPr>
              <a:t>تحتوي</a:t>
            </a:r>
            <a:r>
              <a:rPr lang="ar-JO" altLang="en-US" b="1" baseline="0" dirty="0" smtClean="0">
                <a:cs typeface="+mn-cs"/>
              </a:rPr>
              <a:t> الهيكلية الهرمية على خمسة درجات جودة رئيسية  ابتداءً من راس الهرم و التي تحوي المواد المرجعية الاولية العالمية مروراً بالسي ار ام  ثم الار ام ثم المقاييس التحليلة و اخيرا الكيمكالز</a:t>
            </a:r>
          </a:p>
          <a:p>
            <a:pPr algn="r"/>
            <a:r>
              <a:rPr lang="ar-JO" altLang="en-US" b="1" baseline="0" dirty="0" smtClean="0">
                <a:cs typeface="+mn-cs"/>
              </a:rPr>
              <a:t>يزداد مستوى التتبعية و الاعتمادية كلما اتجهنا باعلى الهرم  و تقل بنهاية الهرم حيث لا يمتلك المستوى الرابع و الخامس اعتمادية المواد المرجعية  </a:t>
            </a:r>
            <a:endParaRPr lang="en-US" altLang="en-US" b="1" dirty="0" smtClean="0">
              <a:cs typeface="+mn-cs"/>
            </a:endParaRPr>
          </a:p>
          <a:p>
            <a:pPr algn="r"/>
            <a:endParaRPr lang="en-US" altLang="en-US" b="1" dirty="0" smtClean="0">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A42BAC-48EA-4D66-914A-C5689698A5CA}"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6662DA-704A-474F-88F3-2A5AF95E1E66}"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JO" altLang="en-US" dirty="0" smtClean="0"/>
              <a:t>مع كل شهادة تحليل مادة مرجعية فهي تحوي على عدة معطيات جودة و هي </a:t>
            </a:r>
            <a:r>
              <a:rPr lang="en-US" altLang="en-US" dirty="0" smtClean="0"/>
              <a:t>, </a:t>
            </a:r>
            <a:endParaRPr lang="ar-JO" altLang="en-US" dirty="0" smtClean="0"/>
          </a:p>
          <a:p>
            <a:r>
              <a:rPr lang="en-US" altLang="en-US" dirty="0" smtClean="0"/>
              <a:t>: accuracy, consistency, homogeneity, purity, and stability.</a:t>
            </a:r>
            <a:endParaRPr lang="ar-JO" altLang="en-US" dirty="0" smtClean="0"/>
          </a:p>
          <a:p>
            <a:r>
              <a:rPr lang="ar-JO" altLang="en-US" dirty="0" smtClean="0"/>
              <a:t>ايضا</a:t>
            </a:r>
            <a:r>
              <a:rPr lang="ar-JO" altLang="en-US" baseline="0" dirty="0" smtClean="0"/>
              <a:t> و الاهم فهو القيمة المميزة للشهادة و التي قد تكون تركيز او محتوى او فاعلية  </a:t>
            </a:r>
            <a:endParaRPr lang="ar-JO" altLang="en-US" dirty="0" smtClean="0"/>
          </a:p>
          <a:p>
            <a:r>
              <a:rPr lang="ar-JO" altLang="en-US" dirty="0" smtClean="0"/>
              <a:t>كما يجب التاكد من مزود المادة واعتماديته</a:t>
            </a:r>
            <a:r>
              <a:rPr lang="ar-JO" altLang="en-US" baseline="0" dirty="0" smtClean="0"/>
              <a:t> و اجراءات اعتمادها و التتبعية  </a:t>
            </a:r>
            <a:endParaRPr lang="ar-JO" altLang="en-US" dirty="0" smtClean="0"/>
          </a:p>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12609C-646D-4CDD-AA76-C6585C069100}"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dirty="0" smtClean="0"/>
              <a:t>برنامج</a:t>
            </a:r>
            <a:r>
              <a:rPr lang="ar-JO" baseline="0" dirty="0" smtClean="0"/>
              <a:t> انتاج مادة مرجعية خلال عامي 2013 -2012 في هيئة الطاقة الذرية بالتعاون مع الوكالة الدولية للطاقة الذرية</a:t>
            </a:r>
          </a:p>
          <a:p>
            <a:pPr algn="r"/>
            <a:r>
              <a:rPr lang="ar-JO" baseline="0" dirty="0" smtClean="0"/>
              <a:t>انذاك كانت عمليات استكشاف اليورانيوم بالاردن و في صحراء الوسط بالذات نشطة نظرا لتأسيس شركة تعدين اليورانيوم الاردنية و التي تاسست ب 2013  </a:t>
            </a:r>
            <a:r>
              <a:rPr lang="en-US" baseline="0" dirty="0" smtClean="0"/>
              <a:t> </a:t>
            </a:r>
            <a:r>
              <a:rPr lang="ar-JO" baseline="0" dirty="0" smtClean="0"/>
              <a:t> </a:t>
            </a:r>
          </a:p>
          <a:p>
            <a:pPr algn="r"/>
            <a:r>
              <a:rPr lang="ar-JO" baseline="0" dirty="0" smtClean="0"/>
              <a:t>الامر الذي خلق فكرة انتاج مادة مرجعية  بنفس الماتركس و تحاكي الطبيعية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8</a:t>
            </a:fld>
            <a:endParaRPr lang="en-US" altLang="en-US"/>
          </a:p>
        </p:txBody>
      </p:sp>
    </p:spTree>
    <p:extLst>
      <p:ext uri="{BB962C8B-B14F-4D97-AF65-F5344CB8AC3E}">
        <p14:creationId xmlns:p14="http://schemas.microsoft.com/office/powerpoint/2010/main" val="421482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الخطوة</a:t>
            </a:r>
            <a:r>
              <a:rPr lang="ar-JO" baseline="0" dirty="0" smtClean="0"/>
              <a:t> الاولى دائما التخطيط او الخطة وسوف نتحدث عن المربعات الموجودة و ابدا بالسكوب  </a:t>
            </a: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9</a:t>
            </a:fld>
            <a:endParaRPr lang="en-US" altLang="en-US"/>
          </a:p>
        </p:txBody>
      </p:sp>
    </p:spTree>
    <p:extLst>
      <p:ext uri="{BB962C8B-B14F-4D97-AF65-F5344CB8AC3E}">
        <p14:creationId xmlns:p14="http://schemas.microsoft.com/office/powerpoint/2010/main" val="119726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dirty="0" smtClean="0"/>
              <a:t>هدفنا</a:t>
            </a:r>
            <a:r>
              <a:rPr lang="ar-JO" baseline="0" dirty="0" smtClean="0"/>
              <a:t> كان تحضير مادة مرجعية من خامات اليورانيوم المتواجدة بوسط الاردن</a:t>
            </a:r>
            <a:endParaRPr lang="en-US" baseline="0" dirty="0" smtClean="0"/>
          </a:p>
          <a:p>
            <a:pPr algn="r"/>
            <a:r>
              <a:rPr lang="ar-JO" baseline="0" dirty="0" smtClean="0"/>
              <a:t>و هون بمشروعنا هذا كان النطاق ان الشهادة ستمنح ل اقرا النقطة الاولى </a:t>
            </a:r>
          </a:p>
          <a:p>
            <a:pPr algn="r" rtl="1"/>
            <a:r>
              <a:rPr lang="ar-JO" baseline="0" dirty="0" smtClean="0"/>
              <a:t>و تم تحديد القيمة العظمة لنسبة الارتياب و اذا بتلاحظوا هون انها يجب ان تكون اقل من 5% و بالتالي لو رجعنا للقيمة المرجعية و قيمة الارتياب رح نلاقيها اقل من 3.7 % و هذا شو يعني ؟ الكوفرج فاكتور (</a:t>
            </a:r>
            <a:r>
              <a:rPr lang="en-US" baseline="0" dirty="0" smtClean="0"/>
              <a:t>k=2 </a:t>
            </a:r>
            <a:r>
              <a:rPr lang="ar-JO" baseline="0" dirty="0" smtClean="0"/>
              <a:t>) </a:t>
            </a:r>
            <a:endParaRPr lang="en-US" baseline="0" dirty="0" smtClean="0"/>
          </a:p>
          <a:p>
            <a:pPr algn="r" rtl="1"/>
            <a:r>
              <a:rPr lang="ar-JO" baseline="0" dirty="0" smtClean="0"/>
              <a:t>تم الاعتماد في هذا المشروع على العديد من المواصفات التي تنظم عملية انتاج المواد المرجعية ومنها 34 و 35 </a:t>
            </a:r>
            <a:r>
              <a:rPr lang="en-US" baseline="0" dirty="0" smtClean="0"/>
              <a:t>  </a:t>
            </a:r>
            <a:r>
              <a:rPr lang="ar-JO" baseline="0" dirty="0" smtClean="0"/>
              <a:t>. سؤال هون ليش ما تم الاعتماد على الايزو 17034 ؟ لانه بال 2016 تم استبدال الايزو 34 بال17034 و تم تعديله</a:t>
            </a:r>
            <a:endParaRPr lang="en-US" baseline="0" dirty="0" smtClean="0"/>
          </a:p>
          <a:p>
            <a:pPr algn="r" rtl="1"/>
            <a:r>
              <a:rPr lang="ar-JO" baseline="0" dirty="0" smtClean="0"/>
              <a:t>و التفكير بالمختبرات المشاركة في البرنامج و طرق التحليل </a:t>
            </a:r>
          </a:p>
          <a:p>
            <a:pPr algn="r" rtl="1"/>
            <a:r>
              <a:rPr lang="ar-JO" baseline="0" dirty="0" smtClean="0"/>
              <a:t>وفي السكوب يتم تحديد ما هية العناصر و نوع العينة المارتكس  </a:t>
            </a:r>
          </a:p>
          <a:p>
            <a:pPr algn="r"/>
            <a:r>
              <a:rPr lang="ar-JO" baseline="0" dirty="0" smtClean="0"/>
              <a:t> </a:t>
            </a:r>
          </a:p>
          <a:p>
            <a:pPr algn="r"/>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10</a:t>
            </a:fld>
            <a:endParaRPr lang="en-US" altLang="en-US"/>
          </a:p>
        </p:txBody>
      </p:sp>
    </p:spTree>
    <p:extLst>
      <p:ext uri="{BB962C8B-B14F-4D97-AF65-F5344CB8AC3E}">
        <p14:creationId xmlns:p14="http://schemas.microsoft.com/office/powerpoint/2010/main" val="4450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F83D7A-F44C-4B09-A58D-BBB098085735}" type="slidenum">
              <a:rPr lang="en-US" altLang="en-US" smtClean="0"/>
              <a:pPr>
                <a:defRPr/>
              </a:pPr>
              <a:t>11</a:t>
            </a:fld>
            <a:endParaRPr lang="en-US" altLang="en-US"/>
          </a:p>
        </p:txBody>
      </p:sp>
    </p:spTree>
    <p:extLst>
      <p:ext uri="{BB962C8B-B14F-4D97-AF65-F5344CB8AC3E}">
        <p14:creationId xmlns:p14="http://schemas.microsoft.com/office/powerpoint/2010/main" val="300149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64BD73F6-1143-40AA-B352-711168FBF108}" type="datetimeFigureOut">
              <a:rPr lang="en-US"/>
              <a:pPr>
                <a:defRPr/>
              </a:pPr>
              <a:t>5/10/2023</a:t>
            </a:fld>
            <a:endParaRPr lang="en-US" dirty="0"/>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D53D8437-504D-41AB-9C81-FBBC8118E798}" type="slidenum">
              <a:rPr lang="en-US" altLang="en-US"/>
              <a:pPr>
                <a:defRPr/>
              </a:pPr>
              <a:t>‹#›</a:t>
            </a:fld>
            <a:endParaRPr lang="en-US" altLang="en-US"/>
          </a:p>
        </p:txBody>
      </p:sp>
    </p:spTree>
    <p:extLst>
      <p:ext uri="{BB962C8B-B14F-4D97-AF65-F5344CB8AC3E}">
        <p14:creationId xmlns:p14="http://schemas.microsoft.com/office/powerpoint/2010/main" val="210765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6141F3B5-28B2-4F01-89FE-7263E8A586C7}" type="datetimeFigureOut">
              <a:rPr lang="en-US"/>
              <a:pPr>
                <a:defRPr/>
              </a:pPr>
              <a:t>5/10/2023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58B1C-18A3-46F7-842C-9251DA61E7CD}" type="slidenum">
              <a:rPr lang="en-US" altLang="en-US"/>
              <a:pPr>
                <a:defRPr/>
              </a:pPr>
              <a:t>‹#›</a:t>
            </a:fld>
            <a:endParaRPr lang="en-US" altLang="en-US"/>
          </a:p>
        </p:txBody>
      </p:sp>
    </p:spTree>
    <p:extLst>
      <p:ext uri="{BB962C8B-B14F-4D97-AF65-F5344CB8AC3E}">
        <p14:creationId xmlns:p14="http://schemas.microsoft.com/office/powerpoint/2010/main" val="327447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8F34C655-724A-42AE-84F7-5E2485DE7BD9}" type="datetimeFigureOut">
              <a:rPr lang="en-US"/>
              <a:pPr>
                <a:defRPr/>
              </a:pPr>
              <a:t>5/10/2023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FD1DEEB5-76D9-4648-928B-C4904198890A}" type="slidenum">
              <a:rPr lang="en-US" altLang="en-US"/>
              <a:pPr>
                <a:defRPr/>
              </a:pPr>
              <a:t>‹#›</a:t>
            </a:fld>
            <a:endParaRPr lang="en-US" altLang="en-US"/>
          </a:p>
        </p:txBody>
      </p:sp>
    </p:spTree>
    <p:extLst>
      <p:ext uri="{BB962C8B-B14F-4D97-AF65-F5344CB8AC3E}">
        <p14:creationId xmlns:p14="http://schemas.microsoft.com/office/powerpoint/2010/main" val="337741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046F672-7D0A-4563-91AA-6D3DD8327435}" type="datetimeFigureOut">
              <a:rPr lang="en-US"/>
              <a:pPr>
                <a:defRPr/>
              </a:pPr>
              <a:t>5/10/2023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137547-AB3C-4910-A623-792A4D1AA114}" type="slidenum">
              <a:rPr lang="en-US" altLang="en-US"/>
              <a:pPr>
                <a:defRPr/>
              </a:pPr>
              <a:t>‹#›</a:t>
            </a:fld>
            <a:endParaRPr lang="en-US" altLang="en-US"/>
          </a:p>
        </p:txBody>
      </p:sp>
    </p:spTree>
    <p:extLst>
      <p:ext uri="{BB962C8B-B14F-4D97-AF65-F5344CB8AC3E}">
        <p14:creationId xmlns:p14="http://schemas.microsoft.com/office/powerpoint/2010/main" val="3531815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3F4DA588-C640-437C-AD71-C9720893F413}" type="datetimeFigureOut">
              <a:rPr lang="en-US"/>
              <a:pPr>
                <a:defRPr/>
              </a:pPr>
              <a:t>5/10/2023</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3127F636-EFA0-4A39-A627-0FB5B43EEAF2}" type="slidenum">
              <a:rPr lang="en-US" altLang="en-US"/>
              <a:pPr>
                <a:defRPr/>
              </a:pPr>
              <a:t>‹#›</a:t>
            </a:fld>
            <a:endParaRPr lang="en-US" altLang="en-US"/>
          </a:p>
        </p:txBody>
      </p:sp>
    </p:spTree>
    <p:extLst>
      <p:ext uri="{BB962C8B-B14F-4D97-AF65-F5344CB8AC3E}">
        <p14:creationId xmlns:p14="http://schemas.microsoft.com/office/powerpoint/2010/main" val="2375361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fld id="{B1C29DDD-13A1-4362-9AED-539FF2AA500E}" type="datetimeFigureOut">
              <a:rPr lang="en-US"/>
              <a:pPr>
                <a:defRPr/>
              </a:pPr>
              <a:t>5/10/2023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94D8047-C7FB-45C2-849A-DB4A94B0C9F5}" type="slidenum">
              <a:rPr lang="en-US" altLang="en-US"/>
              <a:pPr>
                <a:defRPr/>
              </a:pPr>
              <a:t>‹#›</a:t>
            </a:fld>
            <a:endParaRPr lang="en-US" altLang="en-US"/>
          </a:p>
        </p:txBody>
      </p:sp>
    </p:spTree>
    <p:extLst>
      <p:ext uri="{BB962C8B-B14F-4D97-AF65-F5344CB8AC3E}">
        <p14:creationId xmlns:p14="http://schemas.microsoft.com/office/powerpoint/2010/main" val="93293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D5B6523-CB79-4F3B-83C0-2CBCB1C7A905}" type="datetimeFigureOut">
              <a:rPr lang="en-US"/>
              <a:pPr>
                <a:defRPr/>
              </a:pPr>
              <a:t>5/10/2023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D6040C-99CB-448E-AB1C-579CB8EC02C2}" type="slidenum">
              <a:rPr lang="en-US" altLang="en-US"/>
              <a:pPr>
                <a:defRPr/>
              </a:pPr>
              <a:t>‹#›</a:t>
            </a:fld>
            <a:endParaRPr lang="en-US" altLang="en-US"/>
          </a:p>
        </p:txBody>
      </p:sp>
    </p:spTree>
    <p:extLst>
      <p:ext uri="{BB962C8B-B14F-4D97-AF65-F5344CB8AC3E}">
        <p14:creationId xmlns:p14="http://schemas.microsoft.com/office/powerpoint/2010/main" val="285239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29CCB-0F29-40C2-B4F6-B214157BFC66}" type="datetimeFigureOut">
              <a:rPr lang="en-US"/>
              <a:pPr>
                <a:defRPr/>
              </a:pPr>
              <a:t>5/10/2023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223C2A-C185-43E6-907D-FD0689F1F415}" type="slidenum">
              <a:rPr lang="en-US" altLang="en-US"/>
              <a:pPr>
                <a:defRPr/>
              </a:pPr>
              <a:t>‹#›</a:t>
            </a:fld>
            <a:endParaRPr lang="en-US" altLang="en-US"/>
          </a:p>
        </p:txBody>
      </p:sp>
    </p:spTree>
    <p:extLst>
      <p:ext uri="{BB962C8B-B14F-4D97-AF65-F5344CB8AC3E}">
        <p14:creationId xmlns:p14="http://schemas.microsoft.com/office/powerpoint/2010/main" val="4288627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937"/>
            <a:ext cx="7772401" cy="147051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1" y="3886200"/>
            <a:ext cx="6400800" cy="1752967"/>
          </a:xfrm>
        </p:spPr>
        <p:txBody>
          <a:bodyPr/>
          <a:lstStyle>
            <a:lvl1pPr marL="0" indent="0" algn="ctr">
              <a:buNone/>
              <a:defRPr/>
            </a:lvl1pPr>
            <a:lvl2pPr marL="319268" indent="0" algn="ctr">
              <a:buNone/>
              <a:defRPr/>
            </a:lvl2pPr>
            <a:lvl3pPr marL="638536" indent="0" algn="ctr">
              <a:buNone/>
              <a:defRPr/>
            </a:lvl3pPr>
            <a:lvl4pPr marL="957804" indent="0" algn="ctr">
              <a:buNone/>
              <a:defRPr/>
            </a:lvl4pPr>
            <a:lvl5pPr marL="1277072" indent="0" algn="ctr">
              <a:buNone/>
              <a:defRPr/>
            </a:lvl5pPr>
            <a:lvl6pPr marL="1596340" indent="0" algn="ctr">
              <a:buNone/>
              <a:defRPr/>
            </a:lvl6pPr>
            <a:lvl7pPr marL="1915608" indent="0" algn="ctr">
              <a:buNone/>
              <a:defRPr/>
            </a:lvl7pPr>
            <a:lvl8pPr marL="2234877" indent="0" algn="ctr">
              <a:buNone/>
              <a:defRPr/>
            </a:lvl8pPr>
            <a:lvl9pPr marL="2554145"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86405" eaLnBrk="1" hangingPunct="1"/>
            <a:fld id="{35AE026C-CE63-481B-9191-138D05552F56}"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193272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86405" eaLnBrk="1" hangingPunct="1"/>
            <a:fld id="{E7FB15D6-7E8F-4808-94B5-F5D1C4ACBC43}"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6851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3" y="4407145"/>
            <a:ext cx="7772401" cy="1361709"/>
          </a:xfrm>
        </p:spPr>
        <p:txBody>
          <a:bodyPr anchor="t"/>
          <a:lstStyle>
            <a:lvl1pPr algn="l">
              <a:defRPr sz="2822" b="1" cap="all"/>
            </a:lvl1pPr>
          </a:lstStyle>
          <a:p>
            <a:r>
              <a:rPr lang="en-US" smtClean="0"/>
              <a:t>Click to edit Master title style</a:t>
            </a:r>
            <a:endParaRPr lang="en-GB"/>
          </a:p>
        </p:txBody>
      </p:sp>
      <p:sp>
        <p:nvSpPr>
          <p:cNvPr id="3" name="Text Placeholder 2"/>
          <p:cNvSpPr>
            <a:spLocks noGrp="1"/>
          </p:cNvSpPr>
          <p:nvPr>
            <p:ph type="body" idx="1"/>
          </p:nvPr>
        </p:nvSpPr>
        <p:spPr>
          <a:xfrm>
            <a:off x="721783" y="2906958"/>
            <a:ext cx="7772401" cy="1500187"/>
          </a:xfrm>
        </p:spPr>
        <p:txBody>
          <a:bodyPr anchor="b"/>
          <a:lstStyle>
            <a:lvl1pPr marL="0" indent="0">
              <a:buNone/>
              <a:defRPr sz="1411"/>
            </a:lvl1pPr>
            <a:lvl2pPr marL="319268" indent="0">
              <a:buNone/>
              <a:defRPr sz="1283"/>
            </a:lvl2pPr>
            <a:lvl3pPr marL="638536" indent="0">
              <a:buNone/>
              <a:defRPr sz="1090"/>
            </a:lvl3pPr>
            <a:lvl4pPr marL="957804" indent="0">
              <a:buNone/>
              <a:defRPr sz="962"/>
            </a:lvl4pPr>
            <a:lvl5pPr marL="1277072" indent="0">
              <a:buNone/>
              <a:defRPr sz="962"/>
            </a:lvl5pPr>
            <a:lvl6pPr marL="1596340" indent="0">
              <a:buNone/>
              <a:defRPr sz="962"/>
            </a:lvl6pPr>
            <a:lvl7pPr marL="1915608" indent="0">
              <a:buNone/>
              <a:defRPr sz="962"/>
            </a:lvl7pPr>
            <a:lvl8pPr marL="2234877" indent="0">
              <a:buNone/>
              <a:defRPr sz="962"/>
            </a:lvl8pPr>
            <a:lvl9pPr marL="2554145" indent="0">
              <a:buNone/>
              <a:defRPr sz="962"/>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86405" eaLnBrk="1" hangingPunct="1"/>
            <a:fld id="{D6080AF3-8588-426B-A230-F85B29A7129F}"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27722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A461D1-CDCD-435C-B02F-508BB11C445B}" type="datetimeFigureOut">
              <a:rPr lang="en-US"/>
              <a:pPr>
                <a:defRPr/>
              </a:pPr>
              <a:t>5/10/2023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E42C1-F5B6-47C0-9DA5-C7B09BB46CC9}" type="slidenum">
              <a:rPr lang="en-US" altLang="en-US"/>
              <a:pPr>
                <a:defRPr/>
              </a:pPr>
              <a:t>‹#›</a:t>
            </a:fld>
            <a:endParaRPr lang="en-US" altLang="en-US"/>
          </a:p>
        </p:txBody>
      </p:sp>
    </p:spTree>
    <p:extLst>
      <p:ext uri="{BB962C8B-B14F-4D97-AF65-F5344CB8AC3E}">
        <p14:creationId xmlns:p14="http://schemas.microsoft.com/office/powerpoint/2010/main" val="488166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13200" cy="4525841"/>
          </a:xfrm>
        </p:spPr>
        <p:txBody>
          <a:bodyPr/>
          <a:lstStyle>
            <a:lvl1pPr>
              <a:defRPr sz="1924"/>
            </a:lvl1pPr>
            <a:lvl2pPr>
              <a:defRPr sz="1667"/>
            </a:lvl2pPr>
            <a:lvl3pPr>
              <a:defRPr sz="1411"/>
            </a:lvl3pPr>
            <a:lvl4pPr>
              <a:defRPr sz="1283"/>
            </a:lvl4pPr>
            <a:lvl5pPr>
              <a:defRPr sz="1283"/>
            </a:lvl5pPr>
            <a:lvl6pPr>
              <a:defRPr sz="1283"/>
            </a:lvl6pPr>
            <a:lvl7pPr>
              <a:defRPr sz="1283"/>
            </a:lvl7pPr>
            <a:lvl8pPr>
              <a:defRPr sz="1283"/>
            </a:lvl8pPr>
            <a:lvl9pPr>
              <a:defRPr sz="12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0" y="1600200"/>
            <a:ext cx="4013200" cy="4525841"/>
          </a:xfrm>
        </p:spPr>
        <p:txBody>
          <a:bodyPr/>
          <a:lstStyle>
            <a:lvl1pPr>
              <a:defRPr sz="1924"/>
            </a:lvl1pPr>
            <a:lvl2pPr>
              <a:defRPr sz="1667"/>
            </a:lvl2pPr>
            <a:lvl3pPr>
              <a:defRPr sz="1411"/>
            </a:lvl3pPr>
            <a:lvl4pPr>
              <a:defRPr sz="1283"/>
            </a:lvl4pPr>
            <a:lvl5pPr>
              <a:defRPr sz="1283"/>
            </a:lvl5pPr>
            <a:lvl6pPr>
              <a:defRPr sz="1283"/>
            </a:lvl6pPr>
            <a:lvl7pPr>
              <a:defRPr sz="1283"/>
            </a:lvl7pPr>
            <a:lvl8pPr>
              <a:defRPr sz="1283"/>
            </a:lvl8pPr>
            <a:lvl9pPr>
              <a:defRPr sz="12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86405" eaLnBrk="1" hangingPunct="1"/>
            <a:fld id="{D0E61D15-2904-4341-8EA1-8920A802BC38}"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3653908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358"/>
            <a:ext cx="4040718" cy="639640"/>
          </a:xfrm>
        </p:spPr>
        <p:txBody>
          <a:bodyPr anchor="b"/>
          <a:lstStyle>
            <a:lvl1pPr marL="0" indent="0">
              <a:buNone/>
              <a:defRPr sz="1667" b="1"/>
            </a:lvl1pPr>
            <a:lvl2pPr marL="319268" indent="0">
              <a:buNone/>
              <a:defRPr sz="1411" b="1"/>
            </a:lvl2pPr>
            <a:lvl3pPr marL="638536" indent="0">
              <a:buNone/>
              <a:defRPr sz="1283" b="1"/>
            </a:lvl3pPr>
            <a:lvl4pPr marL="957804" indent="0">
              <a:buNone/>
              <a:defRPr sz="1090" b="1"/>
            </a:lvl4pPr>
            <a:lvl5pPr marL="1277072" indent="0">
              <a:buNone/>
              <a:defRPr sz="1090" b="1"/>
            </a:lvl5pPr>
            <a:lvl6pPr marL="1596340" indent="0">
              <a:buNone/>
              <a:defRPr sz="1090" b="1"/>
            </a:lvl6pPr>
            <a:lvl7pPr marL="1915608" indent="0">
              <a:buNone/>
              <a:defRPr sz="1090" b="1"/>
            </a:lvl7pPr>
            <a:lvl8pPr marL="2234877" indent="0">
              <a:buNone/>
              <a:defRPr sz="1090" b="1"/>
            </a:lvl8pPr>
            <a:lvl9pPr marL="2554145" indent="0">
              <a:buNone/>
              <a:defRPr sz="1090" b="1"/>
            </a:lvl9pPr>
          </a:lstStyle>
          <a:p>
            <a:pPr lvl="0"/>
            <a:r>
              <a:rPr lang="en-US" smtClean="0"/>
              <a:t>Click to edit Master text styles</a:t>
            </a:r>
          </a:p>
        </p:txBody>
      </p:sp>
      <p:sp>
        <p:nvSpPr>
          <p:cNvPr id="4" name="Content Placeholder 3"/>
          <p:cNvSpPr>
            <a:spLocks noGrp="1"/>
          </p:cNvSpPr>
          <p:nvPr>
            <p:ph sz="half" idx="2"/>
          </p:nvPr>
        </p:nvSpPr>
        <p:spPr>
          <a:xfrm>
            <a:off x="457200" y="2174997"/>
            <a:ext cx="4040718" cy="3951043"/>
          </a:xfrm>
        </p:spPr>
        <p:txBody>
          <a:bodyPr/>
          <a:lstStyle>
            <a:lvl1pPr>
              <a:defRPr sz="1667"/>
            </a:lvl1pPr>
            <a:lvl2pPr>
              <a:defRPr sz="1411"/>
            </a:lvl2pPr>
            <a:lvl3pPr>
              <a:defRPr sz="1283"/>
            </a:lvl3pPr>
            <a:lvl4pPr>
              <a:defRPr sz="1090"/>
            </a:lvl4pPr>
            <a:lvl5pPr>
              <a:defRPr sz="1090"/>
            </a:lvl5pPr>
            <a:lvl6pPr>
              <a:defRPr sz="1090"/>
            </a:lvl6pPr>
            <a:lvl7pPr>
              <a:defRPr sz="1090"/>
            </a:lvl7pPr>
            <a:lvl8pPr>
              <a:defRPr sz="1090"/>
            </a:lvl8pPr>
            <a:lvl9pPr>
              <a:defRPr sz="10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6085" y="1535358"/>
            <a:ext cx="4040717" cy="639640"/>
          </a:xfrm>
        </p:spPr>
        <p:txBody>
          <a:bodyPr anchor="b"/>
          <a:lstStyle>
            <a:lvl1pPr marL="0" indent="0">
              <a:buNone/>
              <a:defRPr sz="1667" b="1"/>
            </a:lvl1pPr>
            <a:lvl2pPr marL="319268" indent="0">
              <a:buNone/>
              <a:defRPr sz="1411" b="1"/>
            </a:lvl2pPr>
            <a:lvl3pPr marL="638536" indent="0">
              <a:buNone/>
              <a:defRPr sz="1283" b="1"/>
            </a:lvl3pPr>
            <a:lvl4pPr marL="957804" indent="0">
              <a:buNone/>
              <a:defRPr sz="1090" b="1"/>
            </a:lvl4pPr>
            <a:lvl5pPr marL="1277072" indent="0">
              <a:buNone/>
              <a:defRPr sz="1090" b="1"/>
            </a:lvl5pPr>
            <a:lvl6pPr marL="1596340" indent="0">
              <a:buNone/>
              <a:defRPr sz="1090" b="1"/>
            </a:lvl6pPr>
            <a:lvl7pPr marL="1915608" indent="0">
              <a:buNone/>
              <a:defRPr sz="1090" b="1"/>
            </a:lvl7pPr>
            <a:lvl8pPr marL="2234877" indent="0">
              <a:buNone/>
              <a:defRPr sz="1090" b="1"/>
            </a:lvl8pPr>
            <a:lvl9pPr marL="2554145" indent="0">
              <a:buNone/>
              <a:defRPr sz="1090" b="1"/>
            </a:lvl9pPr>
          </a:lstStyle>
          <a:p>
            <a:pPr lvl="0"/>
            <a:r>
              <a:rPr lang="en-US" smtClean="0"/>
              <a:t>Click to edit Master text styles</a:t>
            </a:r>
          </a:p>
        </p:txBody>
      </p:sp>
      <p:sp>
        <p:nvSpPr>
          <p:cNvPr id="6" name="Content Placeholder 5"/>
          <p:cNvSpPr>
            <a:spLocks noGrp="1"/>
          </p:cNvSpPr>
          <p:nvPr>
            <p:ph sz="quarter" idx="4"/>
          </p:nvPr>
        </p:nvSpPr>
        <p:spPr>
          <a:xfrm>
            <a:off x="4646085" y="2174997"/>
            <a:ext cx="4040717" cy="3951043"/>
          </a:xfrm>
        </p:spPr>
        <p:txBody>
          <a:bodyPr/>
          <a:lstStyle>
            <a:lvl1pPr>
              <a:defRPr sz="1667"/>
            </a:lvl1pPr>
            <a:lvl2pPr>
              <a:defRPr sz="1411"/>
            </a:lvl2pPr>
            <a:lvl3pPr>
              <a:defRPr sz="1283"/>
            </a:lvl3pPr>
            <a:lvl4pPr>
              <a:defRPr sz="1090"/>
            </a:lvl4pPr>
            <a:lvl5pPr>
              <a:defRPr sz="1090"/>
            </a:lvl5pPr>
            <a:lvl6pPr>
              <a:defRPr sz="1090"/>
            </a:lvl6pPr>
            <a:lvl7pPr>
              <a:defRPr sz="1090"/>
            </a:lvl7pPr>
            <a:lvl8pPr>
              <a:defRPr sz="1090"/>
            </a:lvl8pPr>
            <a:lvl9pPr>
              <a:defRPr sz="10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86405" eaLnBrk="1" hangingPunct="1"/>
            <a:fld id="{6DBDB9F2-3E59-46D8-8BF4-CD12414E8261}"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428472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86405" eaLnBrk="1" hangingPunct="1"/>
            <a:fld id="{05F74072-9CC0-46A3-9392-4813B8EE5832}"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3193913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86405" eaLnBrk="1" hangingPunct="1"/>
            <a:fld id="{278B1B36-3500-480B-B92F-4603BF3D0280}"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230074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561"/>
            <a:ext cx="3007784" cy="1162783"/>
          </a:xfrm>
        </p:spPr>
        <p:txBody>
          <a:bodyPr anchor="b"/>
          <a:lstStyle>
            <a:lvl1pPr algn="l">
              <a:defRPr sz="1411" b="1"/>
            </a:lvl1pPr>
          </a:lstStyle>
          <a:p>
            <a:r>
              <a:rPr lang="en-US" smtClean="0"/>
              <a:t>Click to edit Master title style</a:t>
            </a:r>
            <a:endParaRPr lang="en-GB"/>
          </a:p>
        </p:txBody>
      </p:sp>
      <p:sp>
        <p:nvSpPr>
          <p:cNvPr id="3" name="Content Placeholder 2"/>
          <p:cNvSpPr>
            <a:spLocks noGrp="1"/>
          </p:cNvSpPr>
          <p:nvPr>
            <p:ph idx="1"/>
          </p:nvPr>
        </p:nvSpPr>
        <p:spPr>
          <a:xfrm>
            <a:off x="3575050" y="272562"/>
            <a:ext cx="5111750" cy="5853479"/>
          </a:xfrm>
        </p:spPr>
        <p:txBody>
          <a:bodyPr/>
          <a:lstStyle>
            <a:lvl1pPr>
              <a:defRPr sz="2245"/>
            </a:lvl1pPr>
            <a:lvl2pPr>
              <a:defRPr sz="1924"/>
            </a:lvl2pPr>
            <a:lvl3pPr>
              <a:defRPr sz="1667"/>
            </a:lvl3pPr>
            <a:lvl4pPr>
              <a:defRPr sz="1411"/>
            </a:lvl4pPr>
            <a:lvl5pPr>
              <a:defRPr sz="1411"/>
            </a:lvl5pPr>
            <a:lvl6pPr>
              <a:defRPr sz="1411"/>
            </a:lvl6pPr>
            <a:lvl7pPr>
              <a:defRPr sz="1411"/>
            </a:lvl7pPr>
            <a:lvl8pPr>
              <a:defRPr sz="1411"/>
            </a:lvl8pPr>
            <a:lvl9pPr>
              <a:defRPr sz="14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345"/>
            <a:ext cx="3007784" cy="4690696"/>
          </a:xfrm>
        </p:spPr>
        <p:txBody>
          <a:bodyPr/>
          <a:lstStyle>
            <a:lvl1pPr marL="0" indent="0">
              <a:buNone/>
              <a:defRPr sz="962"/>
            </a:lvl1pPr>
            <a:lvl2pPr marL="319268" indent="0">
              <a:buNone/>
              <a:defRPr sz="834"/>
            </a:lvl2pPr>
            <a:lvl3pPr marL="638536" indent="0">
              <a:buNone/>
              <a:defRPr sz="705"/>
            </a:lvl3pPr>
            <a:lvl4pPr marL="957804" indent="0">
              <a:buNone/>
              <a:defRPr sz="641"/>
            </a:lvl4pPr>
            <a:lvl5pPr marL="1277072" indent="0">
              <a:buNone/>
              <a:defRPr sz="641"/>
            </a:lvl5pPr>
            <a:lvl6pPr marL="1596340" indent="0">
              <a:buNone/>
              <a:defRPr sz="641"/>
            </a:lvl6pPr>
            <a:lvl7pPr marL="1915608" indent="0">
              <a:buNone/>
              <a:defRPr sz="641"/>
            </a:lvl7pPr>
            <a:lvl8pPr marL="2234877" indent="0">
              <a:buNone/>
              <a:defRPr sz="641"/>
            </a:lvl8pPr>
            <a:lvl9pPr marL="2554145" indent="0">
              <a:buNone/>
              <a:defRPr sz="641"/>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86405" eaLnBrk="1" hangingPunct="1"/>
            <a:fld id="{1125A834-DB82-4779-8416-CC6257DFD5E3}"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1759737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7104"/>
          </a:xfrm>
        </p:spPr>
        <p:txBody>
          <a:bodyPr anchor="b"/>
          <a:lstStyle>
            <a:lvl1pPr algn="l">
              <a:defRPr sz="1411" b="1"/>
            </a:lvl1pPr>
          </a:lstStyle>
          <a:p>
            <a:r>
              <a:rPr lang="en-US" smtClean="0"/>
              <a:t>Click to edit Master title style</a:t>
            </a:r>
            <a:endParaRPr lang="en-GB"/>
          </a:p>
        </p:txBody>
      </p:sp>
      <p:sp>
        <p:nvSpPr>
          <p:cNvPr id="3" name="Picture Placeholder 2"/>
          <p:cNvSpPr>
            <a:spLocks noGrp="1"/>
          </p:cNvSpPr>
          <p:nvPr>
            <p:ph type="pic" idx="1"/>
          </p:nvPr>
        </p:nvSpPr>
        <p:spPr>
          <a:xfrm>
            <a:off x="1792817" y="613264"/>
            <a:ext cx="5486400" cy="4114800"/>
          </a:xfrm>
        </p:spPr>
        <p:txBody>
          <a:bodyPr/>
          <a:lstStyle>
            <a:lvl1pPr marL="0" indent="0">
              <a:buNone/>
              <a:defRPr sz="2245"/>
            </a:lvl1pPr>
            <a:lvl2pPr marL="319268" indent="0">
              <a:buNone/>
              <a:defRPr sz="1924"/>
            </a:lvl2pPr>
            <a:lvl3pPr marL="638536" indent="0">
              <a:buNone/>
              <a:defRPr sz="1667"/>
            </a:lvl3pPr>
            <a:lvl4pPr marL="957804" indent="0">
              <a:buNone/>
              <a:defRPr sz="1411"/>
            </a:lvl4pPr>
            <a:lvl5pPr marL="1277072" indent="0">
              <a:buNone/>
              <a:defRPr sz="1411"/>
            </a:lvl5pPr>
            <a:lvl6pPr marL="1596340" indent="0">
              <a:buNone/>
              <a:defRPr sz="1411"/>
            </a:lvl6pPr>
            <a:lvl7pPr marL="1915608" indent="0">
              <a:buNone/>
              <a:defRPr sz="1411"/>
            </a:lvl7pPr>
            <a:lvl8pPr marL="2234877" indent="0">
              <a:buNone/>
              <a:defRPr sz="1411"/>
            </a:lvl8pPr>
            <a:lvl9pPr marL="2554145" indent="0">
              <a:buNone/>
              <a:defRPr sz="1411"/>
            </a:lvl9pPr>
          </a:lstStyle>
          <a:p>
            <a:pPr lvl="0"/>
            <a:endParaRPr lang="en-GB" noProof="0"/>
          </a:p>
        </p:txBody>
      </p:sp>
      <p:sp>
        <p:nvSpPr>
          <p:cNvPr id="4" name="Text Placeholder 3"/>
          <p:cNvSpPr>
            <a:spLocks noGrp="1"/>
          </p:cNvSpPr>
          <p:nvPr>
            <p:ph type="body" sz="half" idx="2"/>
          </p:nvPr>
        </p:nvSpPr>
        <p:spPr>
          <a:xfrm>
            <a:off x="1792817" y="5367704"/>
            <a:ext cx="5486400" cy="804496"/>
          </a:xfrm>
        </p:spPr>
        <p:txBody>
          <a:bodyPr/>
          <a:lstStyle>
            <a:lvl1pPr marL="0" indent="0">
              <a:buNone/>
              <a:defRPr sz="962"/>
            </a:lvl1pPr>
            <a:lvl2pPr marL="319268" indent="0">
              <a:buNone/>
              <a:defRPr sz="834"/>
            </a:lvl2pPr>
            <a:lvl3pPr marL="638536" indent="0">
              <a:buNone/>
              <a:defRPr sz="705"/>
            </a:lvl3pPr>
            <a:lvl4pPr marL="957804" indent="0">
              <a:buNone/>
              <a:defRPr sz="641"/>
            </a:lvl4pPr>
            <a:lvl5pPr marL="1277072" indent="0">
              <a:buNone/>
              <a:defRPr sz="641"/>
            </a:lvl5pPr>
            <a:lvl6pPr marL="1596340" indent="0">
              <a:buNone/>
              <a:defRPr sz="641"/>
            </a:lvl6pPr>
            <a:lvl7pPr marL="1915608" indent="0">
              <a:buNone/>
              <a:defRPr sz="641"/>
            </a:lvl7pPr>
            <a:lvl8pPr marL="2234877" indent="0">
              <a:buNone/>
              <a:defRPr sz="641"/>
            </a:lvl8pPr>
            <a:lvl9pPr marL="2554145" indent="0">
              <a:buNone/>
              <a:defRPr sz="641"/>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86405" eaLnBrk="1" hangingPunct="1"/>
            <a:fld id="{A882B3B5-14AE-4AEE-9C0B-A5C7C712086D}"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3435421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86405" eaLnBrk="1" hangingPunct="1"/>
            <a:fld id="{BD136F3C-08BB-4237-9457-F76A963C76B4}"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4173673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9"/>
            <a:ext cx="2057400" cy="585128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759"/>
            <a:ext cx="5968999" cy="58512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586405" eaLnBrk="1" hangingPunct="1">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86405" eaLnBrk="1" hangingPunct="1">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86405" eaLnBrk="1" hangingPunct="1"/>
            <a:fld id="{35120A49-2396-4243-BC60-90A712D223FA}" type="slidenum">
              <a:rPr lang="en-GB" altLang="en-US" smtClean="0">
                <a:solidFill>
                  <a:srgbClr val="000000"/>
                </a:solidFill>
              </a:rPr>
              <a:pPr defTabSz="586405" eaLnBrk="1" hangingPunct="1"/>
              <a:t>‹#›</a:t>
            </a:fld>
            <a:endParaRPr lang="en-GB" altLang="en-US" smtClean="0">
              <a:solidFill>
                <a:srgbClr val="000000"/>
              </a:solidFill>
            </a:endParaRPr>
          </a:p>
        </p:txBody>
      </p:sp>
    </p:spTree>
    <p:extLst>
      <p:ext uri="{BB962C8B-B14F-4D97-AF65-F5344CB8AC3E}">
        <p14:creationId xmlns:p14="http://schemas.microsoft.com/office/powerpoint/2010/main" val="427674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3D29559D-E4B8-495A-A2A3-EFBC7422EE65}" type="datetimeFigureOut">
              <a:rPr lang="en-US"/>
              <a:pPr>
                <a:defRPr/>
              </a:pPr>
              <a:t>5/10/2023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C3FEE-12C4-458F-9A02-B484425829B1}" type="slidenum">
              <a:rPr lang="en-US" altLang="en-US"/>
              <a:pPr>
                <a:defRPr/>
              </a:pPr>
              <a:t>‹#›</a:t>
            </a:fld>
            <a:endParaRPr lang="en-US" altLang="en-US"/>
          </a:p>
        </p:txBody>
      </p:sp>
    </p:spTree>
    <p:extLst>
      <p:ext uri="{BB962C8B-B14F-4D97-AF65-F5344CB8AC3E}">
        <p14:creationId xmlns:p14="http://schemas.microsoft.com/office/powerpoint/2010/main" val="311288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DA8FD31-F4A6-4BB0-B22A-1A6E21A01B96}" type="datetimeFigureOut">
              <a:rPr lang="en-US"/>
              <a:pPr>
                <a:defRPr/>
              </a:pPr>
              <a:t>5/10/2023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66F47A-A403-4AE3-94B8-88AE4CA63486}" type="slidenum">
              <a:rPr lang="en-US" altLang="en-US"/>
              <a:pPr>
                <a:defRPr/>
              </a:pPr>
              <a:t>‹#›</a:t>
            </a:fld>
            <a:endParaRPr lang="en-US" altLang="en-US"/>
          </a:p>
        </p:txBody>
      </p:sp>
    </p:spTree>
    <p:extLst>
      <p:ext uri="{BB962C8B-B14F-4D97-AF65-F5344CB8AC3E}">
        <p14:creationId xmlns:p14="http://schemas.microsoft.com/office/powerpoint/2010/main" val="384141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DCAEF06-3555-4F3A-9FC4-6A9E51CE9FF3}" type="datetimeFigureOut">
              <a:rPr lang="en-US"/>
              <a:pPr>
                <a:defRPr/>
              </a:pPr>
              <a:t>5/10/2023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5C9CFF-F079-4D2F-A610-8C182E36B94D}" type="slidenum">
              <a:rPr lang="en-US" altLang="en-US"/>
              <a:pPr>
                <a:defRPr/>
              </a:pPr>
              <a:t>‹#›</a:t>
            </a:fld>
            <a:endParaRPr lang="en-US" altLang="en-US"/>
          </a:p>
        </p:txBody>
      </p:sp>
    </p:spTree>
    <p:extLst>
      <p:ext uri="{BB962C8B-B14F-4D97-AF65-F5344CB8AC3E}">
        <p14:creationId xmlns:p14="http://schemas.microsoft.com/office/powerpoint/2010/main" val="297948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A845869-D7F0-4A87-A6B4-BC0F5889DAEA}" type="datetimeFigureOut">
              <a:rPr lang="en-US"/>
              <a:pPr>
                <a:defRPr/>
              </a:pPr>
              <a:t>5/10/2023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9D76F4-C3E7-4F16-B3D6-C4A5998B6A0C}" type="slidenum">
              <a:rPr lang="en-US" altLang="en-US"/>
              <a:pPr>
                <a:defRPr/>
              </a:pPr>
              <a:t>‹#›</a:t>
            </a:fld>
            <a:endParaRPr lang="en-US" altLang="en-US"/>
          </a:p>
        </p:txBody>
      </p:sp>
    </p:spTree>
    <p:extLst>
      <p:ext uri="{BB962C8B-B14F-4D97-AF65-F5344CB8AC3E}">
        <p14:creationId xmlns:p14="http://schemas.microsoft.com/office/powerpoint/2010/main" val="39268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D39B86-0699-4726-8F76-EE9B076A2741}" type="datetimeFigureOut">
              <a:rPr lang="en-US"/>
              <a:pPr>
                <a:defRPr/>
              </a:pPr>
              <a:t>5/10/2023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7FD49-E9B4-437E-B47B-55ECDE47BA0E}" type="slidenum">
              <a:rPr lang="en-US" altLang="en-US"/>
              <a:pPr>
                <a:defRPr/>
              </a:pPr>
              <a:t>‹#›</a:t>
            </a:fld>
            <a:endParaRPr lang="en-US" altLang="en-US"/>
          </a:p>
        </p:txBody>
      </p:sp>
    </p:spTree>
    <p:extLst>
      <p:ext uri="{BB962C8B-B14F-4D97-AF65-F5344CB8AC3E}">
        <p14:creationId xmlns:p14="http://schemas.microsoft.com/office/powerpoint/2010/main" val="184883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219558A-7B0A-4E68-8B65-B350C76FC378}" type="datetimeFigureOut">
              <a:rPr lang="en-US"/>
              <a:pPr>
                <a:defRPr/>
              </a:pPr>
              <a:t>5/10/2023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8A2D88-EA51-42B4-816A-E465A747CC87}" type="slidenum">
              <a:rPr lang="en-US" altLang="en-US"/>
              <a:pPr>
                <a:defRPr/>
              </a:pPr>
              <a:t>‹#›</a:t>
            </a:fld>
            <a:endParaRPr lang="en-US" altLang="en-US"/>
          </a:p>
        </p:txBody>
      </p:sp>
    </p:spTree>
    <p:extLst>
      <p:ext uri="{BB962C8B-B14F-4D97-AF65-F5344CB8AC3E}">
        <p14:creationId xmlns:p14="http://schemas.microsoft.com/office/powerpoint/2010/main" val="358614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FC3F753D-9FA1-42FF-88B1-DC9F5BE42AD4}" type="datetimeFigureOut">
              <a:rPr lang="en-US"/>
              <a:pPr>
                <a:defRPr/>
              </a:pPr>
              <a:t>5/10/2023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8B8F04-478A-4384-A329-EDED3B16B735}" type="slidenum">
              <a:rPr lang="en-US" altLang="en-US"/>
              <a:pPr>
                <a:defRPr/>
              </a:pPr>
              <a:t>‹#›</a:t>
            </a:fld>
            <a:endParaRPr lang="en-US" altLang="en-US"/>
          </a:p>
        </p:txBody>
      </p:sp>
    </p:spTree>
    <p:extLst>
      <p:ext uri="{BB962C8B-B14F-4D97-AF65-F5344CB8AC3E}">
        <p14:creationId xmlns:p14="http://schemas.microsoft.com/office/powerpoint/2010/main" val="73893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04E7263-839B-463A-AF7E-DE5F7730565F}" type="datetimeFigureOut">
              <a:rPr lang="en-US"/>
              <a:pPr>
                <a:defRPr/>
              </a:pPr>
              <a:t>5/10/2023</a:t>
            </a:fld>
            <a:endParaRPr lang="en-US"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BA929A3-F5DA-4E8A-B7E4-C082ABC707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8"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9" r:id="rId11"/>
    <p:sldLayoutId id="2147483834" r:id="rId12"/>
    <p:sldLayoutId id="2147483840" r:id="rId13"/>
    <p:sldLayoutId id="2147483835" r:id="rId14"/>
    <p:sldLayoutId id="2147483836" r:id="rId15"/>
    <p:sldLayoutId id="2147483837"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13" y="274890"/>
            <a:ext cx="8230176" cy="114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6913" y="1600471"/>
            <a:ext cx="8230176" cy="45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6912" y="6245097"/>
            <a:ext cx="2134816" cy="476476"/>
          </a:xfrm>
          <a:prstGeom prst="rect">
            <a:avLst/>
          </a:prstGeom>
          <a:noFill/>
          <a:ln>
            <a:noFill/>
          </a:ln>
          <a:effectLst/>
          <a:extLst/>
        </p:spPr>
        <p:txBody>
          <a:bodyPr vert="horz" wrap="square" lIns="99569" tIns="49785" rIns="99569" bIns="49785" numCol="1" anchor="t" anchorCtr="0" compatLnSpc="1">
            <a:prstTxWarp prst="textNoShape">
              <a:avLst/>
            </a:prstTxWarp>
          </a:bodyPr>
          <a:lstStyle>
            <a:lvl1pPr>
              <a:defRPr sz="962">
                <a:latin typeface="Arial" charset="0"/>
                <a:cs typeface="Arial" charset="0"/>
              </a:defRPr>
            </a:lvl1pPr>
          </a:lstStyle>
          <a:p>
            <a:pPr defTabSz="586405" eaLnBrk="1" hangingPunct="1">
              <a:defRPr/>
            </a:pPr>
            <a:endParaRPr lang="en-GB">
              <a:solidFill>
                <a:srgbClr val="000000"/>
              </a:solidFill>
            </a:endParaRPr>
          </a:p>
        </p:txBody>
      </p:sp>
      <p:sp>
        <p:nvSpPr>
          <p:cNvPr id="1029" name="Rectangle 5"/>
          <p:cNvSpPr>
            <a:spLocks noGrp="1" noChangeArrowheads="1"/>
          </p:cNvSpPr>
          <p:nvPr>
            <p:ph type="ftr" sz="quarter" idx="3"/>
          </p:nvPr>
        </p:nvSpPr>
        <p:spPr bwMode="auto">
          <a:xfrm>
            <a:off x="3123513" y="6245097"/>
            <a:ext cx="2896975" cy="476476"/>
          </a:xfrm>
          <a:prstGeom prst="rect">
            <a:avLst/>
          </a:prstGeom>
          <a:noFill/>
          <a:ln>
            <a:noFill/>
          </a:ln>
          <a:effectLst/>
          <a:extLst/>
        </p:spPr>
        <p:txBody>
          <a:bodyPr vert="horz" wrap="square" lIns="99569" tIns="49785" rIns="99569" bIns="49785" numCol="1" anchor="t" anchorCtr="0" compatLnSpc="1">
            <a:prstTxWarp prst="textNoShape">
              <a:avLst/>
            </a:prstTxWarp>
          </a:bodyPr>
          <a:lstStyle>
            <a:lvl1pPr algn="ctr">
              <a:defRPr sz="962">
                <a:latin typeface="Arial" charset="0"/>
                <a:cs typeface="Arial" charset="0"/>
              </a:defRPr>
            </a:lvl1pPr>
          </a:lstStyle>
          <a:p>
            <a:pPr defTabSz="586405" eaLnBrk="1" hangingPunct="1">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2272" y="6245097"/>
            <a:ext cx="2134816" cy="476476"/>
          </a:xfrm>
          <a:prstGeom prst="rect">
            <a:avLst/>
          </a:prstGeom>
          <a:noFill/>
          <a:ln>
            <a:noFill/>
          </a:ln>
          <a:effectLst/>
          <a:extLst/>
        </p:spPr>
        <p:txBody>
          <a:bodyPr vert="horz" wrap="square" lIns="99569" tIns="49785" rIns="99569" bIns="49785" numCol="1" anchor="t" anchorCtr="0" compatLnSpc="1">
            <a:prstTxWarp prst="textNoShape">
              <a:avLst/>
            </a:prstTxWarp>
          </a:bodyPr>
          <a:lstStyle>
            <a:lvl1pPr algn="r">
              <a:defRPr sz="962"/>
            </a:lvl1pPr>
          </a:lstStyle>
          <a:p>
            <a:pPr defTabSz="586405" eaLnBrk="1" hangingPunct="1"/>
            <a:fld id="{CA3C855A-0F2E-48DF-88D3-24C7E30CFE36}" type="slidenum">
              <a:rPr lang="en-GB" altLang="en-US" smtClean="0">
                <a:solidFill>
                  <a:srgbClr val="000000"/>
                </a:solidFill>
              </a:rPr>
              <a:pPr defTabSz="586405" eaLnBrk="1" hangingPunct="1"/>
              <a:t>‹#›</a:t>
            </a:fld>
            <a:endParaRPr lang="en-GB" altLang="en-US" smtClean="0">
              <a:solidFill>
                <a:srgbClr val="000000"/>
              </a:solidFill>
            </a:endParaRPr>
          </a:p>
        </p:txBody>
      </p:sp>
      <p:pic>
        <p:nvPicPr>
          <p:cNvPr id="1031"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17308"/>
            <a:ext cx="9165117" cy="687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90233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par>
    </p:tnLst>
  </p:timing>
  <p:txStyles>
    <p:titleStyle>
      <a:lvl1pPr algn="ctr" rtl="0" eaLnBrk="0" fontAlgn="base" hangingPunct="0">
        <a:spcBef>
          <a:spcPct val="0"/>
        </a:spcBef>
        <a:spcAft>
          <a:spcPct val="0"/>
        </a:spcAft>
        <a:defRPr sz="3078">
          <a:solidFill>
            <a:schemeClr val="tx2"/>
          </a:solidFill>
          <a:latin typeface="+mj-lt"/>
          <a:ea typeface="+mj-ea"/>
          <a:cs typeface="+mj-cs"/>
        </a:defRPr>
      </a:lvl1pPr>
      <a:lvl2pPr algn="ctr" rtl="0" eaLnBrk="0" fontAlgn="base" hangingPunct="0">
        <a:spcBef>
          <a:spcPct val="0"/>
        </a:spcBef>
        <a:spcAft>
          <a:spcPct val="0"/>
        </a:spcAft>
        <a:defRPr sz="3078">
          <a:solidFill>
            <a:schemeClr val="tx2"/>
          </a:solidFill>
          <a:latin typeface="Arial" charset="0"/>
          <a:cs typeface="Arial" charset="0"/>
        </a:defRPr>
      </a:lvl2pPr>
      <a:lvl3pPr algn="ctr" rtl="0" eaLnBrk="0" fontAlgn="base" hangingPunct="0">
        <a:spcBef>
          <a:spcPct val="0"/>
        </a:spcBef>
        <a:spcAft>
          <a:spcPct val="0"/>
        </a:spcAft>
        <a:defRPr sz="3078">
          <a:solidFill>
            <a:schemeClr val="tx2"/>
          </a:solidFill>
          <a:latin typeface="Arial" charset="0"/>
          <a:cs typeface="Arial" charset="0"/>
        </a:defRPr>
      </a:lvl3pPr>
      <a:lvl4pPr algn="ctr" rtl="0" eaLnBrk="0" fontAlgn="base" hangingPunct="0">
        <a:spcBef>
          <a:spcPct val="0"/>
        </a:spcBef>
        <a:spcAft>
          <a:spcPct val="0"/>
        </a:spcAft>
        <a:defRPr sz="3078">
          <a:solidFill>
            <a:schemeClr val="tx2"/>
          </a:solidFill>
          <a:latin typeface="Arial" charset="0"/>
          <a:cs typeface="Arial" charset="0"/>
        </a:defRPr>
      </a:lvl4pPr>
      <a:lvl5pPr algn="ctr" rtl="0" eaLnBrk="0" fontAlgn="base" hangingPunct="0">
        <a:spcBef>
          <a:spcPct val="0"/>
        </a:spcBef>
        <a:spcAft>
          <a:spcPct val="0"/>
        </a:spcAft>
        <a:defRPr sz="3078">
          <a:solidFill>
            <a:schemeClr val="tx2"/>
          </a:solidFill>
          <a:latin typeface="Arial" charset="0"/>
          <a:cs typeface="Arial" charset="0"/>
        </a:defRPr>
      </a:lvl5pPr>
      <a:lvl6pPr marL="319268" algn="ctr" rtl="0" fontAlgn="base">
        <a:spcBef>
          <a:spcPct val="0"/>
        </a:spcBef>
        <a:spcAft>
          <a:spcPct val="0"/>
        </a:spcAft>
        <a:defRPr sz="3078">
          <a:solidFill>
            <a:schemeClr val="tx2"/>
          </a:solidFill>
          <a:latin typeface="Arial" charset="0"/>
          <a:cs typeface="Arial" charset="0"/>
        </a:defRPr>
      </a:lvl6pPr>
      <a:lvl7pPr marL="638536" algn="ctr" rtl="0" fontAlgn="base">
        <a:spcBef>
          <a:spcPct val="0"/>
        </a:spcBef>
        <a:spcAft>
          <a:spcPct val="0"/>
        </a:spcAft>
        <a:defRPr sz="3078">
          <a:solidFill>
            <a:schemeClr val="tx2"/>
          </a:solidFill>
          <a:latin typeface="Arial" charset="0"/>
          <a:cs typeface="Arial" charset="0"/>
        </a:defRPr>
      </a:lvl7pPr>
      <a:lvl8pPr marL="957804" algn="ctr" rtl="0" fontAlgn="base">
        <a:spcBef>
          <a:spcPct val="0"/>
        </a:spcBef>
        <a:spcAft>
          <a:spcPct val="0"/>
        </a:spcAft>
        <a:defRPr sz="3078">
          <a:solidFill>
            <a:schemeClr val="tx2"/>
          </a:solidFill>
          <a:latin typeface="Arial" charset="0"/>
          <a:cs typeface="Arial" charset="0"/>
        </a:defRPr>
      </a:lvl8pPr>
      <a:lvl9pPr marL="1277072" algn="ctr" rtl="0" fontAlgn="base">
        <a:spcBef>
          <a:spcPct val="0"/>
        </a:spcBef>
        <a:spcAft>
          <a:spcPct val="0"/>
        </a:spcAft>
        <a:defRPr sz="3078">
          <a:solidFill>
            <a:schemeClr val="tx2"/>
          </a:solidFill>
          <a:latin typeface="Arial" charset="0"/>
          <a:cs typeface="Arial" charset="0"/>
        </a:defRPr>
      </a:lvl9pPr>
    </p:titleStyle>
    <p:bodyStyle>
      <a:lvl1pPr marL="239245" indent="-239245" algn="l" rtl="0" eaLnBrk="0" fontAlgn="base" hangingPunct="0">
        <a:spcBef>
          <a:spcPct val="20000"/>
        </a:spcBef>
        <a:spcAft>
          <a:spcPct val="0"/>
        </a:spcAft>
        <a:buChar char="•"/>
        <a:defRPr sz="2245">
          <a:solidFill>
            <a:schemeClr val="tx1"/>
          </a:solidFill>
          <a:latin typeface="+mn-lt"/>
          <a:ea typeface="+mn-ea"/>
          <a:cs typeface="+mn-cs"/>
        </a:defRPr>
      </a:lvl1pPr>
      <a:lvl2pPr marL="518195" indent="-199540" algn="l" rtl="0" eaLnBrk="0" fontAlgn="base" hangingPunct="0">
        <a:spcBef>
          <a:spcPct val="20000"/>
        </a:spcBef>
        <a:spcAft>
          <a:spcPct val="0"/>
        </a:spcAft>
        <a:buChar char="–"/>
        <a:defRPr sz="1924">
          <a:solidFill>
            <a:schemeClr val="tx1"/>
          </a:solidFill>
          <a:latin typeface="+mn-lt"/>
          <a:cs typeface="+mn-cs"/>
        </a:defRPr>
      </a:lvl2pPr>
      <a:lvl3pPr marL="798162" indent="-158818" algn="l" rtl="0" eaLnBrk="0" fontAlgn="base" hangingPunct="0">
        <a:spcBef>
          <a:spcPct val="20000"/>
        </a:spcBef>
        <a:spcAft>
          <a:spcPct val="0"/>
        </a:spcAft>
        <a:buChar char="•"/>
        <a:defRPr sz="1667">
          <a:solidFill>
            <a:schemeClr val="tx1"/>
          </a:solidFill>
          <a:latin typeface="+mn-lt"/>
          <a:cs typeface="+mn-cs"/>
        </a:defRPr>
      </a:lvl3pPr>
      <a:lvl4pPr marL="1116816" indent="-158818" algn="l" rtl="0" eaLnBrk="0" fontAlgn="base" hangingPunct="0">
        <a:spcBef>
          <a:spcPct val="20000"/>
        </a:spcBef>
        <a:spcAft>
          <a:spcPct val="0"/>
        </a:spcAft>
        <a:buChar char="–"/>
        <a:defRPr sz="1411">
          <a:solidFill>
            <a:schemeClr val="tx1"/>
          </a:solidFill>
          <a:latin typeface="+mn-lt"/>
          <a:cs typeface="+mn-cs"/>
        </a:defRPr>
      </a:lvl4pPr>
      <a:lvl5pPr marL="1436488" indent="-158818" algn="l" rtl="0" eaLnBrk="0" fontAlgn="base" hangingPunct="0">
        <a:spcBef>
          <a:spcPct val="20000"/>
        </a:spcBef>
        <a:spcAft>
          <a:spcPct val="0"/>
        </a:spcAft>
        <a:buChar char="»"/>
        <a:defRPr sz="1411">
          <a:solidFill>
            <a:schemeClr val="tx1"/>
          </a:solidFill>
          <a:latin typeface="+mn-lt"/>
          <a:cs typeface="+mn-cs"/>
        </a:defRPr>
      </a:lvl5pPr>
      <a:lvl6pPr marL="1755974" indent="-159634" algn="l" rtl="0" fontAlgn="base">
        <a:spcBef>
          <a:spcPct val="20000"/>
        </a:spcBef>
        <a:spcAft>
          <a:spcPct val="0"/>
        </a:spcAft>
        <a:buChar char="»"/>
        <a:defRPr sz="1411">
          <a:solidFill>
            <a:schemeClr val="tx1"/>
          </a:solidFill>
          <a:latin typeface="+mn-lt"/>
          <a:cs typeface="+mn-cs"/>
        </a:defRPr>
      </a:lvl6pPr>
      <a:lvl7pPr marL="2075242" indent="-159634" algn="l" rtl="0" fontAlgn="base">
        <a:spcBef>
          <a:spcPct val="20000"/>
        </a:spcBef>
        <a:spcAft>
          <a:spcPct val="0"/>
        </a:spcAft>
        <a:buChar char="»"/>
        <a:defRPr sz="1411">
          <a:solidFill>
            <a:schemeClr val="tx1"/>
          </a:solidFill>
          <a:latin typeface="+mn-lt"/>
          <a:cs typeface="+mn-cs"/>
        </a:defRPr>
      </a:lvl7pPr>
      <a:lvl8pPr marL="2394510" indent="-159634" algn="l" rtl="0" fontAlgn="base">
        <a:spcBef>
          <a:spcPct val="20000"/>
        </a:spcBef>
        <a:spcAft>
          <a:spcPct val="0"/>
        </a:spcAft>
        <a:buChar char="»"/>
        <a:defRPr sz="1411">
          <a:solidFill>
            <a:schemeClr val="tx1"/>
          </a:solidFill>
          <a:latin typeface="+mn-lt"/>
          <a:cs typeface="+mn-cs"/>
        </a:defRPr>
      </a:lvl8pPr>
      <a:lvl9pPr marL="2713778" indent="-159634" algn="l" rtl="0" fontAlgn="base">
        <a:spcBef>
          <a:spcPct val="20000"/>
        </a:spcBef>
        <a:spcAft>
          <a:spcPct val="0"/>
        </a:spcAft>
        <a:buChar char="»"/>
        <a:defRPr sz="1411">
          <a:solidFill>
            <a:schemeClr val="tx1"/>
          </a:solidFill>
          <a:latin typeface="+mn-lt"/>
          <a:cs typeface="+mn-cs"/>
        </a:defRPr>
      </a:lvl9pPr>
    </p:bodyStyle>
    <p:otherStyle>
      <a:defPPr>
        <a:defRPr lang="en-US"/>
      </a:defPPr>
      <a:lvl1pPr marL="0" algn="l" defTabSz="638536" rtl="0" eaLnBrk="1" latinLnBrk="0" hangingPunct="1">
        <a:defRPr sz="1283" kern="1200">
          <a:solidFill>
            <a:schemeClr val="tx1"/>
          </a:solidFill>
          <a:latin typeface="+mn-lt"/>
          <a:ea typeface="+mn-ea"/>
          <a:cs typeface="+mn-cs"/>
        </a:defRPr>
      </a:lvl1pPr>
      <a:lvl2pPr marL="319268" algn="l" defTabSz="638536" rtl="0" eaLnBrk="1" latinLnBrk="0" hangingPunct="1">
        <a:defRPr sz="1283" kern="1200">
          <a:solidFill>
            <a:schemeClr val="tx1"/>
          </a:solidFill>
          <a:latin typeface="+mn-lt"/>
          <a:ea typeface="+mn-ea"/>
          <a:cs typeface="+mn-cs"/>
        </a:defRPr>
      </a:lvl2pPr>
      <a:lvl3pPr marL="638536" algn="l" defTabSz="638536" rtl="0" eaLnBrk="1" latinLnBrk="0" hangingPunct="1">
        <a:defRPr sz="1283" kern="1200">
          <a:solidFill>
            <a:schemeClr val="tx1"/>
          </a:solidFill>
          <a:latin typeface="+mn-lt"/>
          <a:ea typeface="+mn-ea"/>
          <a:cs typeface="+mn-cs"/>
        </a:defRPr>
      </a:lvl3pPr>
      <a:lvl4pPr marL="957804" algn="l" defTabSz="638536" rtl="0" eaLnBrk="1" latinLnBrk="0" hangingPunct="1">
        <a:defRPr sz="1283" kern="1200">
          <a:solidFill>
            <a:schemeClr val="tx1"/>
          </a:solidFill>
          <a:latin typeface="+mn-lt"/>
          <a:ea typeface="+mn-ea"/>
          <a:cs typeface="+mn-cs"/>
        </a:defRPr>
      </a:lvl4pPr>
      <a:lvl5pPr marL="1277072" algn="l" defTabSz="638536" rtl="0" eaLnBrk="1" latinLnBrk="0" hangingPunct="1">
        <a:defRPr sz="1283" kern="1200">
          <a:solidFill>
            <a:schemeClr val="tx1"/>
          </a:solidFill>
          <a:latin typeface="+mn-lt"/>
          <a:ea typeface="+mn-ea"/>
          <a:cs typeface="+mn-cs"/>
        </a:defRPr>
      </a:lvl5pPr>
      <a:lvl6pPr marL="1596340" algn="l" defTabSz="638536" rtl="0" eaLnBrk="1" latinLnBrk="0" hangingPunct="1">
        <a:defRPr sz="1283" kern="1200">
          <a:solidFill>
            <a:schemeClr val="tx1"/>
          </a:solidFill>
          <a:latin typeface="+mn-lt"/>
          <a:ea typeface="+mn-ea"/>
          <a:cs typeface="+mn-cs"/>
        </a:defRPr>
      </a:lvl6pPr>
      <a:lvl7pPr marL="1915608" algn="l" defTabSz="638536" rtl="0" eaLnBrk="1" latinLnBrk="0" hangingPunct="1">
        <a:defRPr sz="1283" kern="1200">
          <a:solidFill>
            <a:schemeClr val="tx1"/>
          </a:solidFill>
          <a:latin typeface="+mn-lt"/>
          <a:ea typeface="+mn-ea"/>
          <a:cs typeface="+mn-cs"/>
        </a:defRPr>
      </a:lvl7pPr>
      <a:lvl8pPr marL="2234877" algn="l" defTabSz="638536" rtl="0" eaLnBrk="1" latinLnBrk="0" hangingPunct="1">
        <a:defRPr sz="1283" kern="1200">
          <a:solidFill>
            <a:schemeClr val="tx1"/>
          </a:solidFill>
          <a:latin typeface="+mn-lt"/>
          <a:ea typeface="+mn-ea"/>
          <a:cs typeface="+mn-cs"/>
        </a:defRPr>
      </a:lvl8pPr>
      <a:lvl9pPr marL="2554145" algn="l" defTabSz="638536" rtl="0" eaLnBrk="1" latinLnBrk="0" hangingPunct="1">
        <a:defRPr sz="12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intouch.iaea.org/Default.aspx?Tabid=67&amp;Action=TCProjectDetail&amp;Popup=True&amp;ActionFolder=~/DesktopModules/TCUserControls/Modules&amp;ProjectNumber=RAS101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00" y="3048000"/>
            <a:ext cx="7391400" cy="2438400"/>
          </a:xfrm>
        </p:spPr>
        <p:txBody>
          <a:bodyPr rtlCol="0">
            <a:normAutofit fontScale="92500" lnSpcReduction="10000"/>
          </a:bodyPr>
          <a:lstStyle/>
          <a:p>
            <a:pPr eaLnBrk="1" fontAlgn="auto" hangingPunct="1">
              <a:spcAft>
                <a:spcPts val="0"/>
              </a:spcAft>
              <a:buFont typeface="Wingdings 3" charset="2"/>
              <a:buNone/>
              <a:defRPr/>
            </a:pPr>
            <a:endParaRPr lang="ar-JO" dirty="0"/>
          </a:p>
          <a:p>
            <a:pPr rtl="1" eaLnBrk="1" fontAlgn="auto" hangingPunct="1">
              <a:spcAft>
                <a:spcPts val="0"/>
              </a:spcAft>
              <a:buFont typeface="Wingdings 3" charset="2"/>
              <a:buNone/>
              <a:defRPr/>
            </a:pPr>
            <a:r>
              <a:rPr lang="ar-JO" sz="3600" dirty="0">
                <a:solidFill>
                  <a:schemeClr val="tx1"/>
                </a:solidFill>
                <a:latin typeface="Arial" pitchFamily="34" charset="0"/>
                <a:cs typeface="Arial" pitchFamily="34" charset="0"/>
              </a:rPr>
              <a:t>محاضرة بعنوان : </a:t>
            </a:r>
            <a:r>
              <a:rPr lang="ar-JO" sz="3600" b="1" dirty="0" smtClean="0">
                <a:solidFill>
                  <a:srgbClr val="92D050"/>
                </a:solidFill>
                <a:latin typeface="Arial" pitchFamily="34" charset="0"/>
                <a:cs typeface="Arial" pitchFamily="34" charset="0"/>
              </a:rPr>
              <a:t>المواد المرجعية</a:t>
            </a:r>
            <a:endParaRPr lang="en-US" sz="3600" b="1" dirty="0" smtClean="0">
              <a:solidFill>
                <a:srgbClr val="92D050"/>
              </a:solidFill>
              <a:latin typeface="Arial" pitchFamily="34" charset="0"/>
              <a:cs typeface="Arial" pitchFamily="34" charset="0"/>
            </a:endParaRPr>
          </a:p>
          <a:p>
            <a:pPr algn="l" rtl="1" eaLnBrk="1" fontAlgn="auto" hangingPunct="1">
              <a:spcAft>
                <a:spcPts val="0"/>
              </a:spcAft>
              <a:buFont typeface="Wingdings 3" charset="2"/>
              <a:buNone/>
              <a:defRPr/>
            </a:pPr>
            <a:r>
              <a:rPr lang="en-US" sz="3600" b="1" dirty="0" smtClean="0">
                <a:solidFill>
                  <a:srgbClr val="92D050"/>
                </a:solidFill>
                <a:latin typeface="Arial" pitchFamily="34" charset="0"/>
                <a:cs typeface="Arial" pitchFamily="34" charset="0"/>
              </a:rPr>
              <a:t> Reference Materials </a:t>
            </a:r>
            <a:endParaRPr lang="ar-JO" sz="3600" b="1" dirty="0" smtClean="0">
              <a:solidFill>
                <a:srgbClr val="92D050"/>
              </a:solidFill>
              <a:latin typeface="Arial" pitchFamily="34" charset="0"/>
              <a:cs typeface="Arial" pitchFamily="34" charset="0"/>
            </a:endParaRPr>
          </a:p>
          <a:p>
            <a:pPr rtl="1" eaLnBrk="1" fontAlgn="auto" hangingPunct="1">
              <a:spcAft>
                <a:spcPts val="0"/>
              </a:spcAft>
              <a:buFont typeface="Wingdings 3" charset="2"/>
              <a:buNone/>
              <a:defRPr/>
            </a:pPr>
            <a:endParaRPr lang="ar-JO" sz="3600" b="1" dirty="0" smtClean="0">
              <a:solidFill>
                <a:srgbClr val="92D050"/>
              </a:solidFill>
            </a:endParaRPr>
          </a:p>
          <a:p>
            <a:pPr rtl="1" eaLnBrk="1" fontAlgn="auto" hangingPunct="1">
              <a:spcAft>
                <a:spcPts val="0"/>
              </a:spcAft>
              <a:buFont typeface="Wingdings 3" charset="2"/>
              <a:buNone/>
              <a:defRPr/>
            </a:pPr>
            <a:r>
              <a:rPr lang="ar-JO" b="1" dirty="0" smtClean="0">
                <a:solidFill>
                  <a:schemeClr val="tx1"/>
                </a:solidFill>
              </a:rPr>
              <a:t>م.بلال المرايات </a:t>
            </a:r>
            <a:endParaRPr lang="en-US" dirty="0">
              <a:solidFill>
                <a:schemeClr val="tx1"/>
              </a:solidFill>
            </a:endParaRPr>
          </a:p>
        </p:txBody>
      </p:sp>
      <p:sp>
        <p:nvSpPr>
          <p:cNvPr id="7" name="Text Box 7"/>
          <p:cNvSpPr txBox="1">
            <a:spLocks noChangeArrowheads="1"/>
          </p:cNvSpPr>
          <p:nvPr/>
        </p:nvSpPr>
        <p:spPr bwMode="auto">
          <a:xfrm>
            <a:off x="6679869" y="1286625"/>
            <a:ext cx="2464131" cy="8606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altLang="en-US" sz="16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هيئة الطاقة الذرية ال</a:t>
            </a:r>
            <a:r>
              <a:rPr lang="ar-JO" altLang="en-US" sz="1600" b="1" dirty="0">
                <a:latin typeface="Simplified Arabic" panose="02020603050405020304" pitchFamily="18" charset="-78"/>
                <a:ea typeface="Times New Roman" panose="02020603050405020304" pitchFamily="18" charset="0"/>
                <a:cs typeface="Simplified Arabic" panose="02020603050405020304" pitchFamily="18" charset="-78"/>
              </a:rPr>
              <a:t>أ</a:t>
            </a:r>
            <a:r>
              <a:rPr kumimoji="0" lang="ar-EG" altLang="en-US" sz="16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ردنية</a:t>
            </a:r>
            <a:endParaRPr kumimoji="0" lang="en-US" altLang="en-US" sz="1050" b="0" i="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altLang="en-US" sz="16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عمان- المملكة ال</a:t>
            </a:r>
            <a:r>
              <a:rPr kumimoji="0" lang="ar-JO" altLang="en-US" sz="16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أ</a:t>
            </a:r>
            <a:r>
              <a:rPr kumimoji="0" lang="ar-EG" altLang="en-US" sz="16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ردنية الهاشمية</a:t>
            </a:r>
            <a:endParaRPr kumimoji="0" lang="ar-EG"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30" y="304800"/>
            <a:ext cx="952212" cy="89353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31595" y="1286625"/>
            <a:ext cx="2260242" cy="8606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EG" altLang="en-US" sz="16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الهيئة العربية للطاقة الذرية</a:t>
            </a:r>
            <a:endParaRPr kumimoji="0" lang="en-US" altLang="en-US" sz="1050" b="0" i="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altLang="en-US" sz="1600" b="1" i="0" u="none" strike="noStrike" cap="none" normalizeH="0" baseline="0" dirty="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تونس - الجمهورية التونسية</a:t>
            </a:r>
            <a:endParaRPr kumimoji="0" lang="en-US" altLang="en-US"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0" name="Picture 4" descr="Description: logo_ja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753" y="280945"/>
            <a:ext cx="1040361" cy="9014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464742" y="280945"/>
            <a:ext cx="577425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1pPr>
            <a:lvl2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2pPr>
            <a:lvl3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3pPr>
            <a:lvl4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4pPr>
            <a:lvl5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5pPr>
            <a:lvl6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6pPr>
            <a:lvl7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7pPr>
            <a:lvl8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8pPr>
            <a:lvl9pPr eaLnBrk="0" fontAlgn="base" hangingPunct="0">
              <a:spcBef>
                <a:spcPct val="0"/>
              </a:spcBef>
              <a:spcAft>
                <a:spcPct val="0"/>
              </a:spcAft>
              <a:tabLst>
                <a:tab pos="1606550" algn="l"/>
                <a:tab pos="2713038" algn="ctr"/>
              </a:tabLst>
              <a:defRPr>
                <a:solidFill>
                  <a:schemeClr val="tx1"/>
                </a:solidFill>
                <a:latin typeface="Arial" panose="020B0604020202020204" pitchFamily="34" charset="0"/>
              </a:defRPr>
            </a:lvl9pPr>
          </a:lstStyle>
          <a:p>
            <a:pPr algn="ctr" rtl="1"/>
            <a:r>
              <a:rPr kumimoji="0" lang="ar-SA" altLang="en-US" sz="2000" b="1" i="0" u="none" strike="noStrike" cap="none" normalizeH="0" baseline="0" dirty="0" smtClean="0">
                <a:ln>
                  <a:noFill/>
                </a:ln>
                <a:solidFill>
                  <a:srgbClr val="632423"/>
                </a:solidFill>
                <a:effectLst/>
                <a:latin typeface="Simplified Arabic" panose="02020603050405020304" pitchFamily="18" charset="-78"/>
                <a:cs typeface="Simplified Arabic" panose="02020603050405020304" pitchFamily="18" charset="-78"/>
              </a:rPr>
              <a:t>ورشة عمل بعنوان</a:t>
            </a:r>
            <a:r>
              <a:rPr kumimoji="0" lang="en-US" altLang="en-US" sz="1100" b="0" i="0" u="none" strike="noStrike" cap="none" normalizeH="0" baseline="0" dirty="0" smtClean="0">
                <a:ln>
                  <a:noFill/>
                </a:ln>
                <a:solidFill>
                  <a:schemeClr val="tx1"/>
                </a:solidFill>
                <a:effectLst/>
              </a:rPr>
              <a:t> </a:t>
            </a:r>
            <a:r>
              <a:rPr kumimoji="0" lang="en-US" altLang="en-US" sz="2000" b="1" i="0" u="none" strike="noStrike" cap="none" normalizeH="0" baseline="0" dirty="0" smtClean="0">
                <a:ln>
                  <a:noFill/>
                </a:ln>
                <a:solidFill>
                  <a:srgbClr val="632423"/>
                </a:solidFill>
                <a:effectLst/>
                <a:latin typeface="Simplified Arabic" panose="02020603050405020304" pitchFamily="18" charset="-78"/>
                <a:ea typeface="Times New Roman" panose="02020603050405020304" pitchFamily="18" charset="0"/>
                <a:cs typeface="Simplified Arabic" panose="02020603050405020304" pitchFamily="18" charset="-78"/>
              </a:rPr>
              <a:t/>
            </a:r>
            <a:br>
              <a:rPr kumimoji="0" lang="en-US" altLang="en-US" sz="2000" b="1" i="0" u="none" strike="noStrike" cap="none" normalizeH="0" baseline="0" dirty="0" smtClean="0">
                <a:ln>
                  <a:noFill/>
                </a:ln>
                <a:solidFill>
                  <a:srgbClr val="632423"/>
                </a:solidFill>
                <a:effectLst/>
                <a:latin typeface="Simplified Arabic" panose="02020603050405020304" pitchFamily="18" charset="-78"/>
                <a:ea typeface="Times New Roman" panose="02020603050405020304" pitchFamily="18" charset="0"/>
                <a:cs typeface="Simplified Arabic" panose="02020603050405020304" pitchFamily="18" charset="-78"/>
              </a:rPr>
            </a:br>
            <a:r>
              <a:rPr kumimoji="0" lang="ar-SA" altLang="en-US" sz="2000" b="1" i="0" u="none" strike="noStrike" cap="none" normalizeH="0" baseline="0" dirty="0" smtClean="0">
                <a:ln>
                  <a:noFill/>
                </a:ln>
                <a:solidFill>
                  <a:srgbClr val="632423"/>
                </a:solidFill>
                <a:effectLst/>
                <a:latin typeface="Simplified Arabic" panose="02020603050405020304" pitchFamily="18" charset="-78"/>
                <a:ea typeface="Times New Roman" panose="02020603050405020304" pitchFamily="18" charset="0"/>
                <a:cs typeface="Simplified Arabic" panose="02020603050405020304" pitchFamily="18" charset="-78"/>
              </a:rPr>
              <a:t>"تأسيس وبناء نظام الجودة في مخابر التحاليل النووية والإشعاعية طبقاً لمتطلبات الايزو"</a:t>
            </a:r>
            <a:endParaRPr kumimoji="0" lang="en-US" altLang="en-US" sz="1100" b="0" i="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1606550" algn="l"/>
                <a:tab pos="2713038" algn="ctr"/>
              </a:tabLst>
            </a:pPr>
            <a:r>
              <a:rPr kumimoji="0" lang="ar-SA" altLang="en-US" sz="2000" b="1" i="0" u="none" strike="noStrike" cap="none" normalizeH="0" baseline="0" dirty="0" smtClean="0">
                <a:ln>
                  <a:noFill/>
                </a:ln>
                <a:solidFill>
                  <a:srgbClr val="632423"/>
                </a:solidFill>
                <a:effectLst/>
                <a:latin typeface="Simplified Arabic" panose="02020603050405020304" pitchFamily="18" charset="-78"/>
                <a:ea typeface="Times New Roman" panose="02020603050405020304" pitchFamily="18" charset="0"/>
                <a:cs typeface="Simplified Arabic" panose="02020603050405020304" pitchFamily="18" charset="-78"/>
              </a:rPr>
              <a:t>عمان – المملكة الأردنية الهاشمية</a:t>
            </a:r>
            <a:r>
              <a:rPr kumimoji="0" lang="en-US" altLang="en-US" sz="2000" b="1" i="0" u="none" strike="noStrike" cap="none" normalizeH="0" baseline="0" dirty="0" smtClean="0">
                <a:ln>
                  <a:noFill/>
                </a:ln>
                <a:solidFill>
                  <a:srgbClr val="632423"/>
                </a:solidFill>
                <a:effectLst/>
                <a:latin typeface="Simplified Arabic" panose="02020603050405020304" pitchFamily="18" charset="-78"/>
                <a:ea typeface="Times New Roman" panose="02020603050405020304" pitchFamily="18" charset="0"/>
                <a:cs typeface="Simplified Arabic" panose="02020603050405020304" pitchFamily="18" charset="-78"/>
              </a:rPr>
              <a:t/>
            </a:r>
            <a:br>
              <a:rPr kumimoji="0" lang="en-US" altLang="en-US" sz="2000" b="1" i="0" u="none" strike="noStrike" cap="none" normalizeH="0" baseline="0" dirty="0" smtClean="0">
                <a:ln>
                  <a:noFill/>
                </a:ln>
                <a:solidFill>
                  <a:srgbClr val="632423"/>
                </a:solidFill>
                <a:effectLst/>
                <a:latin typeface="Simplified Arabic" panose="02020603050405020304" pitchFamily="18" charset="-78"/>
                <a:ea typeface="Times New Roman" panose="02020603050405020304" pitchFamily="18" charset="0"/>
                <a:cs typeface="Simplified Arabic" panose="02020603050405020304" pitchFamily="18" charset="-78"/>
              </a:rPr>
            </a:br>
            <a:r>
              <a:rPr kumimoji="0" lang="en-US" altLang="en-US" sz="2000" b="1" i="0" u="none" strike="noStrike" cap="none" normalizeH="0" baseline="0" dirty="0" smtClean="0">
                <a:ln>
                  <a:noFill/>
                </a:ln>
                <a:solidFill>
                  <a:srgbClr val="632423"/>
                </a:solidFill>
                <a:effectLst/>
                <a:latin typeface="Simplified Arabic" panose="02020603050405020304" pitchFamily="18" charset="-78"/>
                <a:ea typeface="Times New Roman" panose="02020603050405020304" pitchFamily="18" charset="0"/>
                <a:cs typeface="Simplified Arabic" panose="02020603050405020304" pitchFamily="18" charset="-78"/>
              </a:rPr>
              <a:t>07-11/05/2023</a:t>
            </a:r>
            <a:endParaRPr kumimoji="0" lang="ar-SA"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15962"/>
          </a:xfrm>
          <a:prstGeom prst="rect">
            <a:avLst/>
          </a:prstGeom>
        </p:spPr>
        <p:txBody>
          <a:bodyPr/>
          <a:lstStyle/>
          <a:p>
            <a:pPr algn="ctr" eaLnBrk="1" fontAlgn="auto" hangingPunct="1">
              <a:spcAft>
                <a:spcPts val="0"/>
              </a:spcAft>
              <a:defRPr/>
            </a:pPr>
            <a:r>
              <a:rPr lang="en-US" sz="4400" dirty="0">
                <a:latin typeface="+mj-lt"/>
                <a:ea typeface="+mj-ea"/>
                <a:cs typeface="+mj-cs"/>
              </a:rPr>
              <a:t>Scope</a:t>
            </a:r>
            <a:endParaRPr lang="ar-JO" sz="4400">
              <a:latin typeface="+mj-lt"/>
              <a:ea typeface="+mj-ea"/>
              <a:cs typeface="+mj-cs"/>
            </a:endParaRPr>
          </a:p>
        </p:txBody>
      </p:sp>
      <p:sp>
        <p:nvSpPr>
          <p:cNvPr id="6" name="Content Placeholder 2"/>
          <p:cNvSpPr txBox="1">
            <a:spLocks/>
          </p:cNvSpPr>
          <p:nvPr/>
        </p:nvSpPr>
        <p:spPr>
          <a:xfrm>
            <a:off x="457200" y="2819400"/>
            <a:ext cx="8229600" cy="3306763"/>
          </a:xfrm>
          <a:prstGeom prst="rect">
            <a:avLst/>
          </a:prstGeom>
        </p:spPr>
        <p:txBody>
          <a:bodyPr/>
          <a:lstStyle/>
          <a:p>
            <a:pPr marL="342900" indent="-342900" eaLnBrk="1" fontAlgn="auto" hangingPunct="1">
              <a:spcAft>
                <a:spcPts val="0"/>
              </a:spcAft>
              <a:buFont typeface="Arial" pitchFamily="34" charset="0"/>
              <a:buNone/>
              <a:defRPr/>
            </a:pPr>
            <a:r>
              <a:rPr lang="en-US" sz="3600" b="1" i="1" dirty="0">
                <a:effectLst>
                  <a:outerShdw blurRad="38100" dist="38100" dir="2700000" algn="tl">
                    <a:srgbClr val="000000">
                      <a:alpha val="43137"/>
                    </a:srgbClr>
                  </a:outerShdw>
                </a:effectLst>
                <a:latin typeface="+mn-lt"/>
                <a:cs typeface="+mn-cs"/>
              </a:rPr>
              <a:t> - </a:t>
            </a:r>
            <a:r>
              <a:rPr lang="en-US" sz="2000" dirty="0">
                <a:latin typeface="Baskerville Old Face" pitchFamily="18" charset="0"/>
                <a:cs typeface="+mn-cs"/>
              </a:rPr>
              <a:t>The material will be certified for the mass fractions of </a:t>
            </a:r>
            <a:r>
              <a:rPr lang="en-US" sz="2000" b="1" dirty="0">
                <a:latin typeface="Baskerville Old Face" pitchFamily="18" charset="0"/>
                <a:cs typeface="+mn-cs"/>
              </a:rPr>
              <a:t>total uranium </a:t>
            </a:r>
            <a:r>
              <a:rPr lang="en-US" sz="2000" dirty="0">
                <a:latin typeface="Baskerville Old Face" pitchFamily="18" charset="0"/>
                <a:cs typeface="+mn-cs"/>
              </a:rPr>
              <a:t>and selected </a:t>
            </a:r>
            <a:r>
              <a:rPr lang="en-US" sz="2000" b="1" dirty="0">
                <a:latin typeface="Baskerville Old Face" pitchFamily="18" charset="0"/>
                <a:cs typeface="+mn-cs"/>
              </a:rPr>
              <a:t>trace elements </a:t>
            </a:r>
            <a:r>
              <a:rPr lang="en-US" sz="2000" dirty="0">
                <a:latin typeface="Baskerville Old Face" pitchFamily="18" charset="0"/>
                <a:cs typeface="+mn-cs"/>
              </a:rPr>
              <a:t>in addition to the </a:t>
            </a:r>
            <a:r>
              <a:rPr lang="en-US" sz="2000" dirty="0" err="1">
                <a:latin typeface="Baskerville Old Face" pitchFamily="18" charset="0"/>
                <a:cs typeface="+mn-cs"/>
              </a:rPr>
              <a:t>massic</a:t>
            </a:r>
            <a:r>
              <a:rPr lang="en-US" sz="2000" dirty="0">
                <a:latin typeface="Baskerville Old Face" pitchFamily="18" charset="0"/>
                <a:cs typeface="+mn-cs"/>
              </a:rPr>
              <a:t> activity of natural radionuclides.</a:t>
            </a:r>
          </a:p>
          <a:p>
            <a:pPr marL="342900" indent="-342900" eaLnBrk="1" fontAlgn="auto" hangingPunct="1">
              <a:spcAft>
                <a:spcPts val="0"/>
              </a:spcAft>
              <a:buFontTx/>
              <a:buChar char="-"/>
              <a:defRPr/>
            </a:pPr>
            <a:r>
              <a:rPr lang="en-US" sz="2000" dirty="0">
                <a:latin typeface="Baskerville Old Face" pitchFamily="18" charset="0"/>
                <a:cs typeface="+mn-cs"/>
              </a:rPr>
              <a:t>The targeted combined standard uncertainty is to be </a:t>
            </a:r>
            <a:r>
              <a:rPr lang="en-US" sz="2000" b="1" dirty="0">
                <a:latin typeface="Baskerville Old Face" pitchFamily="18" charset="0"/>
                <a:cs typeface="+mn-cs"/>
              </a:rPr>
              <a:t>less than 5% </a:t>
            </a:r>
            <a:r>
              <a:rPr lang="en-US" sz="2000" dirty="0">
                <a:latin typeface="Baskerville Old Face" pitchFamily="18" charset="0"/>
                <a:cs typeface="+mn-cs"/>
              </a:rPr>
              <a:t>for all analysts of interest.</a:t>
            </a:r>
          </a:p>
          <a:p>
            <a:pPr marL="342900" indent="-342900" eaLnBrk="1" fontAlgn="auto" hangingPunct="1">
              <a:spcAft>
                <a:spcPts val="0"/>
              </a:spcAft>
              <a:buFontTx/>
              <a:buChar char="-"/>
              <a:defRPr/>
            </a:pPr>
            <a:r>
              <a:rPr lang="en-US" sz="2000" dirty="0">
                <a:latin typeface="Baskerville Old Face" pitchFamily="18" charset="0"/>
                <a:cs typeface="+mn-cs"/>
              </a:rPr>
              <a:t> According to ISO Guide  </a:t>
            </a:r>
            <a:r>
              <a:rPr lang="en-US" sz="2000" b="1" dirty="0">
                <a:latin typeface="Baskerville Old Face" pitchFamily="18" charset="0"/>
                <a:cs typeface="+mn-cs"/>
              </a:rPr>
              <a:t>34 &amp; 35</a:t>
            </a:r>
            <a:r>
              <a:rPr lang="en-US" sz="2000" dirty="0">
                <a:latin typeface="Baskerville Old Face" pitchFamily="18" charset="0"/>
                <a:cs typeface="+mn-cs"/>
              </a:rPr>
              <a:t>.</a:t>
            </a:r>
          </a:p>
          <a:p>
            <a:pPr marL="342900" indent="-342900" eaLnBrk="1" fontAlgn="auto" hangingPunct="1">
              <a:spcAft>
                <a:spcPts val="0"/>
              </a:spcAft>
              <a:buFontTx/>
              <a:buChar char="-"/>
              <a:defRPr/>
            </a:pPr>
            <a:endParaRPr lang="en-US" sz="2000" dirty="0">
              <a:latin typeface="+mn-lt"/>
              <a:cs typeface="+mn-cs"/>
            </a:endParaRPr>
          </a:p>
          <a:p>
            <a:pPr marL="342900" indent="-342900" eaLnBrk="1" fontAlgn="auto" hangingPunct="1">
              <a:spcBef>
                <a:spcPct val="20000"/>
              </a:spcBef>
              <a:spcAft>
                <a:spcPts val="0"/>
              </a:spcAft>
              <a:buFont typeface="Arial" charset="0"/>
              <a:buNone/>
              <a:defRPr/>
            </a:pPr>
            <a:endParaRPr lang="en-US" sz="3200" dirty="0">
              <a:latin typeface="+mn-lt"/>
              <a:cs typeface="+mn-cs"/>
            </a:endParaRPr>
          </a:p>
          <a:p>
            <a:pPr marL="342900" indent="-342900" eaLnBrk="1" fontAlgn="auto" hangingPunct="1">
              <a:spcBef>
                <a:spcPct val="20000"/>
              </a:spcBef>
              <a:spcAft>
                <a:spcPts val="0"/>
              </a:spcAft>
              <a:buFont typeface="Arial" charset="0"/>
              <a:buNone/>
              <a:defRPr/>
            </a:pPr>
            <a:r>
              <a:rPr lang="en-US" sz="3200" b="1" dirty="0">
                <a:solidFill>
                  <a:srgbClr val="C00000"/>
                </a:solidFill>
                <a:latin typeface="+mn-lt"/>
                <a:cs typeface="+mn-cs"/>
              </a:rPr>
              <a:t>   </a:t>
            </a:r>
          </a:p>
        </p:txBody>
      </p:sp>
      <p:sp>
        <p:nvSpPr>
          <p:cNvPr id="8" name="Rectangle 7"/>
          <p:cNvSpPr/>
          <p:nvPr/>
        </p:nvSpPr>
        <p:spPr>
          <a:xfrm>
            <a:off x="533400" y="1524000"/>
            <a:ext cx="7924800" cy="1143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eaLnBrk="1" fontAlgn="auto" hangingPunct="1">
              <a:spcBef>
                <a:spcPts val="0"/>
              </a:spcBef>
              <a:spcAft>
                <a:spcPts val="0"/>
              </a:spcAft>
              <a:defRPr/>
            </a:pPr>
            <a:r>
              <a:rPr lang="en-US" sz="2400" b="1" dirty="0">
                <a:solidFill>
                  <a:srgbClr val="C00000"/>
                </a:solidFill>
                <a:latin typeface="Arial" pitchFamily="34" charset="0"/>
                <a:cs typeface="Arial" pitchFamily="34" charset="0"/>
              </a:rPr>
              <a:t>*Preparation and certification of a reference material of uranium ore from central Jordan.</a:t>
            </a:r>
            <a:endParaRPr lang="ar-JO"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US" sz="4400">
                <a:latin typeface="+mj-lt"/>
                <a:ea typeface="+mj-ea"/>
                <a:cs typeface="+mj-cs"/>
              </a:rPr>
              <a:t>Sampling and Ore Material</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7052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304800" y="1752600"/>
            <a:ext cx="4191000" cy="3048000"/>
          </a:xfrm>
          <a:prstGeom prst="wedgeRoundRectCallout">
            <a:avLst>
              <a:gd name="adj1" fmla="val 96371"/>
              <a:gd name="adj2" fmla="val 5321"/>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buFont typeface="Arial" charset="0"/>
              <a:buChar char="•"/>
              <a:defRPr/>
            </a:pPr>
            <a:endParaRPr lang="en-US" sz="2400" dirty="0"/>
          </a:p>
          <a:p>
            <a:pPr eaLnBrk="1" fontAlgn="auto" hangingPunct="1">
              <a:spcBef>
                <a:spcPts val="0"/>
              </a:spcBef>
              <a:spcAft>
                <a:spcPts val="0"/>
              </a:spcAft>
              <a:buFont typeface="Arial" charset="0"/>
              <a:buChar char="•"/>
              <a:defRPr/>
            </a:pPr>
            <a:r>
              <a:rPr lang="en-US" sz="2400" dirty="0" smtClean="0"/>
              <a:t>1</a:t>
            </a:r>
            <a:r>
              <a:rPr lang="ar-JO" sz="2400" dirty="0" smtClean="0"/>
              <a:t>2</a:t>
            </a:r>
            <a:r>
              <a:rPr lang="en-US" sz="2400" dirty="0" smtClean="0"/>
              <a:t>0 </a:t>
            </a:r>
            <a:r>
              <a:rPr lang="en-US" sz="2400" dirty="0"/>
              <a:t>K</a:t>
            </a:r>
            <a:r>
              <a:rPr lang="en-US" sz="2400" dirty="0" smtClean="0"/>
              <a:t>g </a:t>
            </a:r>
            <a:r>
              <a:rPr lang="en-US" sz="2400" dirty="0"/>
              <a:t>of ore sampled from a </a:t>
            </a:r>
            <a:r>
              <a:rPr lang="en-US" sz="2400" dirty="0" smtClean="0"/>
              <a:t>trenches </a:t>
            </a:r>
            <a:r>
              <a:rPr lang="en-US" sz="2400" dirty="0"/>
              <a:t>in the center of Jordan by </a:t>
            </a:r>
            <a:r>
              <a:rPr lang="en-US" sz="2400" b="1" dirty="0"/>
              <a:t>Jordan Energy Resources  Incorporated  (JERI</a:t>
            </a:r>
            <a:r>
              <a:rPr lang="en-US" sz="2400" dirty="0"/>
              <a:t>).</a:t>
            </a:r>
          </a:p>
          <a:p>
            <a:pPr eaLnBrk="1" fontAlgn="auto" hangingPunct="1">
              <a:spcBef>
                <a:spcPts val="0"/>
              </a:spcBef>
              <a:spcAft>
                <a:spcPts val="0"/>
              </a:spcAft>
              <a:buFont typeface="Arial" charset="0"/>
              <a:buChar char="•"/>
              <a:defRPr/>
            </a:pPr>
            <a:endParaRPr lang="en-US" dirty="0"/>
          </a:p>
          <a:p>
            <a:pPr algn="ctr" eaLnBrk="1" fontAlgn="auto" hangingPunct="1">
              <a:spcBef>
                <a:spcPts val="0"/>
              </a:spcBef>
              <a:spcAft>
                <a:spcPts val="0"/>
              </a:spcAft>
              <a:defRPr/>
            </a:pPr>
            <a:endParaRPr lang="en-US" dirty="0"/>
          </a:p>
        </p:txBody>
      </p:sp>
      <p:sp>
        <p:nvSpPr>
          <p:cNvPr id="9" name="Rectangle 8"/>
          <p:cNvSpPr/>
          <p:nvPr/>
        </p:nvSpPr>
        <p:spPr>
          <a:xfrm>
            <a:off x="6400800" y="33528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4876800" y="2057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rtl="1" eaLnBrk="1" hangingPunct="1">
              <a:spcBef>
                <a:spcPct val="0"/>
              </a:spcBef>
              <a:buClrTx/>
              <a:buSzTx/>
              <a:buFontTx/>
              <a:buNone/>
            </a:pPr>
            <a:endParaRPr lang="en-US" altLang="en-US">
              <a:solidFill>
                <a:schemeClr val="tx1"/>
              </a:solidFill>
              <a:latin typeface="Franklin Gothic Book" panose="020B0503020102020204" pitchFamily="34" charset="0"/>
            </a:endParaRPr>
          </a:p>
        </p:txBody>
      </p:sp>
      <p:sp>
        <p:nvSpPr>
          <p:cNvPr id="17411" name="Content Placeholder 2"/>
          <p:cNvSpPr txBox="1">
            <a:spLocks/>
          </p:cNvSpPr>
          <p:nvPr/>
        </p:nvSpPr>
        <p:spPr bwMode="auto">
          <a:xfrm>
            <a:off x="228600" y="609600"/>
            <a:ext cx="2362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Arial" panose="020B0604020202020204" pitchFamily="34" charset="0"/>
              <a:buAutoNum type="arabicPeriod"/>
            </a:pPr>
            <a:r>
              <a:rPr lang="en-US" altLang="en-US" sz="2800">
                <a:solidFill>
                  <a:schemeClr val="tx1"/>
                </a:solidFill>
                <a:latin typeface="Franklin Gothic Book" panose="020B0503020102020204" pitchFamily="34" charset="0"/>
              </a:rPr>
              <a:t>Drying</a:t>
            </a:r>
            <a:r>
              <a:rPr lang="en-US" altLang="en-US" sz="3200">
                <a:solidFill>
                  <a:schemeClr val="tx1"/>
                </a:solidFill>
                <a:latin typeface="Franklin Gothic Book" panose="020B0503020102020204" pitchFamily="34" charset="0"/>
              </a:rPr>
              <a:t> :</a:t>
            </a:r>
          </a:p>
          <a:p>
            <a:pPr eaLnBrk="1" hangingPunct="1">
              <a:spcBef>
                <a:spcPct val="20000"/>
              </a:spcBef>
              <a:buClrTx/>
              <a:buSzTx/>
              <a:buFont typeface="Arial" panose="020B0604020202020204" pitchFamily="34" charset="0"/>
              <a:buNone/>
            </a:pPr>
            <a:endParaRPr lang="en-US" altLang="en-US" sz="3200">
              <a:solidFill>
                <a:schemeClr val="tx1"/>
              </a:solidFill>
              <a:latin typeface="Franklin Gothic Book" panose="020B0503020102020204" pitchFamily="34" charset="0"/>
            </a:endParaRPr>
          </a:p>
          <a:p>
            <a:pPr eaLnBrk="1" hangingPunct="1">
              <a:spcBef>
                <a:spcPct val="20000"/>
              </a:spcBef>
              <a:buClrTx/>
              <a:buSzTx/>
              <a:buFont typeface="Arial" panose="020B0604020202020204" pitchFamily="34" charset="0"/>
              <a:buNone/>
            </a:pPr>
            <a:r>
              <a:rPr lang="en-US" altLang="en-US" sz="3200">
                <a:solidFill>
                  <a:schemeClr val="tx1"/>
                </a:solidFill>
                <a:latin typeface="Franklin Gothic Book" panose="020B0503020102020204" pitchFamily="34" charset="0"/>
              </a:rPr>
              <a:t> </a:t>
            </a:r>
          </a:p>
          <a:p>
            <a:pPr eaLnBrk="1" hangingPunct="1">
              <a:spcBef>
                <a:spcPct val="20000"/>
              </a:spcBef>
              <a:buClrTx/>
              <a:buSzTx/>
              <a:buFont typeface="Arial" panose="020B0604020202020204" pitchFamily="34" charset="0"/>
              <a:buNone/>
            </a:pPr>
            <a:endParaRPr lang="en-US" altLang="en-US" sz="3200">
              <a:solidFill>
                <a:schemeClr val="tx1"/>
              </a:solidFill>
              <a:latin typeface="Franklin Gothic Book" panose="020B0503020102020204" pitchFamily="34" charset="0"/>
            </a:endParaRPr>
          </a:p>
        </p:txBody>
      </p:sp>
      <p:pic>
        <p:nvPicPr>
          <p:cNvPr id="8" name="Picture 3"/>
          <p:cNvPicPr>
            <a:picLocks noChangeAspect="1" noChangeArrowheads="1"/>
          </p:cNvPicPr>
          <p:nvPr/>
        </p:nvPicPr>
        <p:blipFill>
          <a:blip r:embed="rId3"/>
          <a:srcRect/>
          <a:stretch>
            <a:fillRect/>
          </a:stretch>
        </p:blipFill>
        <p:spPr bwMode="auto">
          <a:xfrm>
            <a:off x="4648200" y="838200"/>
            <a:ext cx="25908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304800" y="1371600"/>
            <a:ext cx="3352800"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dirty="0"/>
              <a:t>* Separate sample to 40 </a:t>
            </a:r>
            <a:r>
              <a:rPr lang="en-US" dirty="0" smtClean="0"/>
              <a:t>samples  </a:t>
            </a:r>
            <a:endParaRPr lang="en-US" dirty="0"/>
          </a:p>
          <a:p>
            <a:pPr eaLnBrk="1" fontAlgn="auto" hangingPunct="1">
              <a:spcBef>
                <a:spcPts val="0"/>
              </a:spcBef>
              <a:spcAft>
                <a:spcPts val="0"/>
              </a:spcAft>
              <a:defRPr/>
            </a:pPr>
            <a:r>
              <a:rPr lang="en-US" dirty="0"/>
              <a:t>then dry 105 </a:t>
            </a:r>
            <a:r>
              <a:rPr lang="en-US" baseline="30000" dirty="0" err="1"/>
              <a:t>o</a:t>
            </a:r>
            <a:r>
              <a:rPr lang="en-US" dirty="0" err="1"/>
              <a:t>C</a:t>
            </a:r>
            <a:r>
              <a:rPr lang="en-US" dirty="0"/>
              <a:t> for </a:t>
            </a:r>
            <a:r>
              <a:rPr lang="en-US" dirty="0" smtClean="0"/>
              <a:t>2 days. </a:t>
            </a:r>
            <a:endParaRPr lang="en-US" dirty="0"/>
          </a:p>
        </p:txBody>
      </p:sp>
      <p:sp>
        <p:nvSpPr>
          <p:cNvPr id="17414" name="Content Placeholder 2"/>
          <p:cNvSpPr txBox="1">
            <a:spLocks/>
          </p:cNvSpPr>
          <p:nvPr/>
        </p:nvSpPr>
        <p:spPr bwMode="auto">
          <a:xfrm>
            <a:off x="304800" y="2895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Arial" panose="020B0604020202020204" pitchFamily="34" charset="0"/>
              <a:buNone/>
            </a:pPr>
            <a:r>
              <a:rPr lang="en-US" altLang="en-US" sz="2800" dirty="0">
                <a:solidFill>
                  <a:schemeClr val="tx1"/>
                </a:solidFill>
                <a:latin typeface="Franklin Gothic Book" panose="020B0503020102020204" pitchFamily="34" charset="0"/>
              </a:rPr>
              <a:t>2.Crushed</a:t>
            </a:r>
            <a:r>
              <a:rPr lang="en-US" altLang="en-US" sz="3200" dirty="0">
                <a:solidFill>
                  <a:schemeClr val="tx1"/>
                </a:solidFill>
                <a:latin typeface="Franklin Gothic Book" panose="020B0503020102020204" pitchFamily="34" charset="0"/>
              </a:rPr>
              <a:t> :</a:t>
            </a:r>
          </a:p>
          <a:p>
            <a:pPr eaLnBrk="1" hangingPunct="1">
              <a:spcBef>
                <a:spcPct val="20000"/>
              </a:spcBef>
              <a:buClrTx/>
              <a:buSzTx/>
              <a:buFont typeface="Arial" panose="020B0604020202020204" pitchFamily="34" charset="0"/>
              <a:buNone/>
            </a:pPr>
            <a:endParaRPr lang="en-US" altLang="en-US" sz="3200" dirty="0">
              <a:solidFill>
                <a:schemeClr val="tx1"/>
              </a:solidFill>
              <a:latin typeface="Franklin Gothic Book" panose="020B0503020102020204" pitchFamily="34" charset="0"/>
            </a:endParaRPr>
          </a:p>
        </p:txBody>
      </p:sp>
      <p:sp>
        <p:nvSpPr>
          <p:cNvPr id="11" name="Rectangle 10"/>
          <p:cNvSpPr/>
          <p:nvPr/>
        </p:nvSpPr>
        <p:spPr>
          <a:xfrm>
            <a:off x="457200" y="3494088"/>
            <a:ext cx="6400800" cy="1025525"/>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eaLnBrk="1" fontAlgn="auto" hangingPunct="1">
              <a:spcBef>
                <a:spcPts val="0"/>
              </a:spcBef>
              <a:spcAft>
                <a:spcPts val="0"/>
              </a:spcAft>
              <a:buFont typeface="Arial" pitchFamily="34" charset="0"/>
              <a:buChar char="•"/>
              <a:defRPr/>
            </a:pPr>
            <a:r>
              <a:rPr lang="en-US" dirty="0"/>
              <a:t>Crushed sample using a tungsten oxide jaw crusher, milled using a tungsten oxide disk mill  .</a:t>
            </a:r>
          </a:p>
          <a:p>
            <a:pPr algn="ctr" eaLnBrk="1" fontAlgn="auto" hangingPunct="1">
              <a:spcBef>
                <a:spcPts val="0"/>
              </a:spcBef>
              <a:spcAft>
                <a:spcPts val="0"/>
              </a:spcAft>
              <a:defRPr/>
            </a:pPr>
            <a:r>
              <a:rPr lang="en-US" dirty="0"/>
              <a:t> </a:t>
            </a:r>
            <a:endParaRPr lang="ar-JO" dirty="0"/>
          </a:p>
        </p:txBody>
      </p:sp>
      <p:pic>
        <p:nvPicPr>
          <p:cNvPr id="12" name="Picture 5"/>
          <p:cNvPicPr>
            <a:picLocks noChangeAspect="1" noChangeArrowheads="1"/>
          </p:cNvPicPr>
          <p:nvPr/>
        </p:nvPicPr>
        <p:blipFill>
          <a:blip r:embed="rId4"/>
          <a:srcRect/>
          <a:stretch>
            <a:fillRect/>
          </a:stretch>
        </p:blipFill>
        <p:spPr bwMode="auto">
          <a:xfrm>
            <a:off x="2286000" y="4495800"/>
            <a:ext cx="2362200" cy="2157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6"/>
          <p:cNvPicPr>
            <a:picLocks noChangeAspect="1" noChangeArrowheads="1"/>
          </p:cNvPicPr>
          <p:nvPr/>
        </p:nvPicPr>
        <p:blipFill>
          <a:blip r:embed="rId5"/>
          <a:srcRect/>
          <a:stretch>
            <a:fillRect/>
          </a:stretch>
        </p:blipFill>
        <p:spPr bwMode="auto">
          <a:xfrm>
            <a:off x="4800600" y="4519613"/>
            <a:ext cx="2590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itle 1"/>
          <p:cNvSpPr txBox="1">
            <a:spLocks/>
          </p:cNvSpPr>
          <p:nvPr/>
        </p:nvSpPr>
        <p:spPr>
          <a:xfrm>
            <a:off x="457200" y="0"/>
            <a:ext cx="8229600" cy="792163"/>
          </a:xfrm>
          <a:prstGeom prst="rect">
            <a:avLst/>
          </a:prstGeom>
        </p:spPr>
        <p:txBody>
          <a:bodyPr/>
          <a:lstStyle/>
          <a:p>
            <a:pPr algn="ctr" eaLnBrk="1" fontAlgn="auto" hangingPunct="1">
              <a:spcAft>
                <a:spcPts val="0"/>
              </a:spcAft>
              <a:defRPr/>
            </a:pPr>
            <a:r>
              <a:rPr lang="en-US" sz="3200" dirty="0">
                <a:latin typeface="+mj-lt"/>
                <a:ea typeface="+mj-ea"/>
                <a:cs typeface="+mj-cs"/>
              </a:rPr>
              <a:t>Sample Preparation :</a:t>
            </a:r>
            <a:endParaRPr lang="ar-JO" sz="32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ppt_x</p:attrName>
                                        </p:attrNameLst>
                                      </p:cBhvr>
                                      <p:tavLst>
                                        <p:tav tm="0">
                                          <p:val>
                                            <p:strVal val="#ppt_x"/>
                                          </p:val>
                                        </p:tav>
                                        <p:tav tm="100000">
                                          <p:val>
                                            <p:strVal val="#ppt_x"/>
                                          </p:val>
                                        </p:tav>
                                      </p:tavLst>
                                    </p:anim>
                                    <p:anim calcmode="lin" valueType="num">
                                      <p:cBhvr>
                                        <p:cTn id="9"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4"/>
                                        </p:tgtEl>
                                        <p:attrNameLst>
                                          <p:attrName>style.visibility</p:attrName>
                                        </p:attrNameLst>
                                      </p:cBhvr>
                                      <p:to>
                                        <p:strVal val="visible"/>
                                      </p:to>
                                    </p:set>
                                    <p:animEffect transition="in" filter="fade">
                                      <p:cBhvr>
                                        <p:cTn id="26" dur="1000"/>
                                        <p:tgtEl>
                                          <p:spTgt spid="17414"/>
                                        </p:tgtEl>
                                      </p:cBhvr>
                                    </p:animEffect>
                                    <p:anim calcmode="lin" valueType="num">
                                      <p:cBhvr>
                                        <p:cTn id="27" dur="1000" fill="hold"/>
                                        <p:tgtEl>
                                          <p:spTgt spid="17414"/>
                                        </p:tgtEl>
                                        <p:attrNameLst>
                                          <p:attrName>ppt_x</p:attrName>
                                        </p:attrNameLst>
                                      </p:cBhvr>
                                      <p:tavLst>
                                        <p:tav tm="0">
                                          <p:val>
                                            <p:strVal val="#ppt_x"/>
                                          </p:val>
                                        </p:tav>
                                        <p:tav tm="100000">
                                          <p:val>
                                            <p:strVal val="#ppt_x"/>
                                          </p:val>
                                        </p:tav>
                                      </p:tavLst>
                                    </p:anim>
                                    <p:anim calcmode="lin" valueType="num">
                                      <p:cBhvr>
                                        <p:cTn id="28"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9" grpId="0" animBg="1"/>
      <p:bldP spid="17414"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US" sz="3200" dirty="0">
                <a:latin typeface="+mj-lt"/>
                <a:ea typeface="+mj-ea"/>
                <a:cs typeface="+mj-cs"/>
              </a:rPr>
              <a:t>Sample Preparation :</a:t>
            </a:r>
            <a:endParaRPr lang="ar-JO" sz="3200" dirty="0">
              <a:latin typeface="+mj-lt"/>
              <a:ea typeface="+mj-ea"/>
              <a:cs typeface="+mj-cs"/>
            </a:endParaRPr>
          </a:p>
        </p:txBody>
      </p:sp>
      <p:pic>
        <p:nvPicPr>
          <p:cNvPr id="18435" name="Picture 2" descr="C:\Users\ruba\Desktop\101MSDCF\DSC006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92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C:\Users\ruba\Desktop\101MSDCF\DSC006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33400" y="1341278"/>
            <a:ext cx="4114800" cy="762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eaLnBrk="1" fontAlgn="auto" hangingPunct="1">
              <a:spcBef>
                <a:spcPts val="0"/>
              </a:spcBef>
              <a:spcAft>
                <a:spcPts val="0"/>
              </a:spcAft>
              <a:defRPr/>
            </a:pPr>
            <a:r>
              <a:rPr lang="en-US" dirty="0"/>
              <a:t>Using a ball mill with jars and balls coated with tungsten to milled the sample .</a:t>
            </a:r>
            <a:endParaRPr lang="ar-JO" dirty="0"/>
          </a:p>
        </p:txBody>
      </p:sp>
      <p:sp>
        <p:nvSpPr>
          <p:cNvPr id="21" name="Rectangle 20"/>
          <p:cNvSpPr/>
          <p:nvPr/>
        </p:nvSpPr>
        <p:spPr>
          <a:xfrm>
            <a:off x="4267200" y="4343400"/>
            <a:ext cx="3962400" cy="7620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eaLnBrk="1" fontAlgn="auto" hangingPunct="1">
              <a:spcBef>
                <a:spcPts val="0"/>
              </a:spcBef>
              <a:spcAft>
                <a:spcPts val="0"/>
              </a:spcAft>
              <a:defRPr/>
            </a:pPr>
            <a:r>
              <a:rPr lang="en-US" dirty="0" smtClean="0"/>
              <a:t>90 </a:t>
            </a:r>
            <a:r>
              <a:rPr lang="en-US" dirty="0"/>
              <a:t>% of particle size of sample </a:t>
            </a:r>
          </a:p>
          <a:p>
            <a:pPr algn="ctr" eaLnBrk="1" fontAlgn="auto" hangingPunct="1">
              <a:spcBef>
                <a:spcPts val="0"/>
              </a:spcBef>
              <a:spcAft>
                <a:spcPts val="0"/>
              </a:spcAft>
              <a:defRPr/>
            </a:pPr>
            <a:r>
              <a:rPr lang="en-US" dirty="0"/>
              <a:t>Less than 100 µm  </a:t>
            </a:r>
            <a:endParaRPr lang="ar-JO" dirty="0"/>
          </a:p>
        </p:txBody>
      </p:sp>
      <p:pic>
        <p:nvPicPr>
          <p:cNvPr id="1843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114300" y="642575"/>
            <a:ext cx="300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 typeface="Arial" panose="020B0604020202020204" pitchFamily="34" charset="0"/>
              <a:buNone/>
            </a:pPr>
            <a:r>
              <a:rPr lang="en-US" altLang="en-US" sz="2800" dirty="0" smtClean="0">
                <a:solidFill>
                  <a:schemeClr val="tx1"/>
                </a:solidFill>
                <a:latin typeface="Franklin Gothic Book" panose="020B0503020102020204" pitchFamily="34" charset="0"/>
              </a:rPr>
              <a:t>3.Milling process</a:t>
            </a:r>
            <a:r>
              <a:rPr lang="en-US" altLang="en-US" sz="3200" dirty="0" smtClean="0">
                <a:solidFill>
                  <a:schemeClr val="tx1"/>
                </a:solidFill>
                <a:latin typeface="Franklin Gothic Book" panose="020B0503020102020204" pitchFamily="34" charset="0"/>
              </a:rPr>
              <a:t> </a:t>
            </a:r>
            <a:r>
              <a:rPr lang="en-US" altLang="en-US" sz="3200" dirty="0">
                <a:solidFill>
                  <a:schemeClr val="tx1"/>
                </a:solidFill>
                <a:latin typeface="Franklin Gothic Book" panose="020B0503020102020204" pitchFamily="34" charset="0"/>
              </a:rPr>
              <a:t>:</a:t>
            </a:r>
          </a:p>
          <a:p>
            <a:pPr eaLnBrk="1" hangingPunct="1">
              <a:spcBef>
                <a:spcPct val="20000"/>
              </a:spcBef>
              <a:buClrTx/>
              <a:buSzTx/>
              <a:buFont typeface="Arial" panose="020B0604020202020204" pitchFamily="34" charset="0"/>
              <a:buNone/>
            </a:pPr>
            <a:endParaRPr lang="en-US" altLang="en-US" sz="3200" dirty="0">
              <a:solidFill>
                <a:schemeClr val="tx1"/>
              </a:solidFill>
              <a:latin typeface="Franklin Gothic Book" panose="020B05030201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US" sz="4400" dirty="0">
                <a:latin typeface="+mj-lt"/>
                <a:ea typeface="+mj-ea"/>
                <a:cs typeface="+mj-cs"/>
              </a:rPr>
              <a:t>Moisture Content</a:t>
            </a:r>
            <a:endParaRPr lang="ar-JO" sz="4400" dirty="0">
              <a:latin typeface="+mj-lt"/>
              <a:ea typeface="+mj-ea"/>
              <a:cs typeface="+mj-cs"/>
            </a:endParaRPr>
          </a:p>
        </p:txBody>
      </p:sp>
      <p:pic>
        <p:nvPicPr>
          <p:cNvPr id="11" name="Picture 7" descr="C:\Users\ruba\Desktop\101MSDCF\DSC00617.JPG"/>
          <p:cNvPicPr>
            <a:picLocks noChangeAspect="1" noChangeArrowheads="1"/>
          </p:cNvPicPr>
          <p:nvPr/>
        </p:nvPicPr>
        <p:blipFill>
          <a:blip r:embed="rId3" cstate="print"/>
          <a:srcRect/>
          <a:stretch>
            <a:fillRect/>
          </a:stretch>
        </p:blipFill>
        <p:spPr>
          <a:xfrm>
            <a:off x="3505200" y="2438400"/>
            <a:ext cx="2057400" cy="1753985"/>
          </a:xfrm>
          <a:prstGeom prst="rect">
            <a:avLst/>
          </a:prstGeom>
          <a:ln w="88900" cap="sq" cmpd="thickThin">
            <a:solidFill>
              <a:srgbClr val="000000"/>
            </a:solidFill>
          </a:ln>
          <a:effectLst>
            <a:innerShdw blurRad="76200">
              <a:srgbClr val="000000"/>
            </a:innerShdw>
          </a:effectLst>
        </p:spPr>
      </p:pic>
      <p:sp>
        <p:nvSpPr>
          <p:cNvPr id="12" name="Rectangle 11"/>
          <p:cNvSpPr/>
          <p:nvPr/>
        </p:nvSpPr>
        <p:spPr>
          <a:xfrm>
            <a:off x="685800" y="1371600"/>
            <a:ext cx="7239000" cy="838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eaLnBrk="1" fontAlgn="auto" hangingPunct="1">
              <a:spcBef>
                <a:spcPts val="0"/>
              </a:spcBef>
              <a:spcAft>
                <a:spcPts val="0"/>
              </a:spcAft>
              <a:defRPr/>
            </a:pPr>
            <a:r>
              <a:rPr lang="en-US" sz="1600" b="1" dirty="0"/>
              <a:t>Take 10 Sub-samples to measured the moisture content using </a:t>
            </a:r>
            <a:r>
              <a:rPr lang="en-US" sz="1600" b="1" dirty="0">
                <a:solidFill>
                  <a:srgbClr val="FF0000"/>
                </a:solidFill>
              </a:rPr>
              <a:t>IR moisture balance. </a:t>
            </a:r>
            <a:r>
              <a:rPr lang="en-US" sz="1600" b="1" dirty="0"/>
              <a:t>The moisture content should be in range 3.5-4.0 %  </a:t>
            </a:r>
            <a:endParaRPr lang="ar-JO" sz="1600" b="1" dirty="0"/>
          </a:p>
        </p:txBody>
      </p:sp>
      <p:sp>
        <p:nvSpPr>
          <p:cNvPr id="13" name="Rectangle 12"/>
          <p:cNvSpPr/>
          <p:nvPr/>
        </p:nvSpPr>
        <p:spPr>
          <a:xfrm>
            <a:off x="457200" y="3048000"/>
            <a:ext cx="2590800" cy="2971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eaLnBrk="1" fontAlgn="auto" hangingPunct="1">
              <a:spcBef>
                <a:spcPts val="0"/>
              </a:spcBef>
              <a:spcAft>
                <a:spcPts val="0"/>
              </a:spcAft>
              <a:defRPr/>
            </a:pPr>
            <a:r>
              <a:rPr lang="en-US" sz="2800" b="1" dirty="0"/>
              <a:t>Higher than </a:t>
            </a:r>
          </a:p>
          <a:p>
            <a:pPr algn="ctr" eaLnBrk="1" fontAlgn="auto" hangingPunct="1">
              <a:spcBef>
                <a:spcPts val="0"/>
              </a:spcBef>
              <a:spcAft>
                <a:spcPts val="0"/>
              </a:spcAft>
              <a:defRPr/>
            </a:pPr>
            <a:r>
              <a:rPr lang="en-US" sz="2800" b="1" dirty="0"/>
              <a:t>4.0 %</a:t>
            </a:r>
          </a:p>
          <a:p>
            <a:pPr algn="ctr" eaLnBrk="1" fontAlgn="auto" hangingPunct="1">
              <a:spcBef>
                <a:spcPts val="0"/>
              </a:spcBef>
              <a:spcAft>
                <a:spcPts val="0"/>
              </a:spcAft>
              <a:defRPr/>
            </a:pPr>
            <a:r>
              <a:rPr lang="en-US" sz="2800" b="1" dirty="0">
                <a:solidFill>
                  <a:srgbClr val="FF0000"/>
                </a:solidFill>
              </a:rPr>
              <a:t>de-humidified.</a:t>
            </a:r>
            <a:endParaRPr lang="ar-JO" sz="2800" b="1" dirty="0">
              <a:solidFill>
                <a:srgbClr val="FF0000"/>
              </a:solidFill>
            </a:endParaRPr>
          </a:p>
        </p:txBody>
      </p:sp>
      <p:sp>
        <p:nvSpPr>
          <p:cNvPr id="14" name="Rectangle 13"/>
          <p:cNvSpPr/>
          <p:nvPr/>
        </p:nvSpPr>
        <p:spPr>
          <a:xfrm>
            <a:off x="6019800" y="3048000"/>
            <a:ext cx="2743200" cy="2971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eaLnBrk="1" fontAlgn="auto" hangingPunct="1">
              <a:spcBef>
                <a:spcPts val="0"/>
              </a:spcBef>
              <a:spcAft>
                <a:spcPts val="0"/>
              </a:spcAft>
              <a:defRPr/>
            </a:pPr>
            <a:r>
              <a:rPr lang="en-US" sz="2800" b="1" dirty="0"/>
              <a:t>Less than</a:t>
            </a:r>
          </a:p>
          <a:p>
            <a:pPr algn="ctr" eaLnBrk="1" fontAlgn="auto" hangingPunct="1">
              <a:spcBef>
                <a:spcPts val="0"/>
              </a:spcBef>
              <a:spcAft>
                <a:spcPts val="0"/>
              </a:spcAft>
              <a:defRPr/>
            </a:pPr>
            <a:r>
              <a:rPr lang="en-US" sz="2800" b="1" dirty="0"/>
              <a:t> 3.5 %</a:t>
            </a:r>
          </a:p>
          <a:p>
            <a:pPr algn="ctr" eaLnBrk="1" fontAlgn="auto" hangingPunct="1">
              <a:spcBef>
                <a:spcPts val="0"/>
              </a:spcBef>
              <a:spcAft>
                <a:spcPts val="0"/>
              </a:spcAft>
              <a:defRPr/>
            </a:pPr>
            <a:r>
              <a:rPr lang="en-US" sz="2800" b="1" dirty="0">
                <a:solidFill>
                  <a:srgbClr val="FF0000"/>
                </a:solidFill>
              </a:rPr>
              <a:t>re-homogenized.</a:t>
            </a:r>
            <a:endParaRPr lang="ar-JO" sz="2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made-in-china.com/2f0j00eKEadFZylukg/Concrete-Mixer-HP-CM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40227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ChangeArrowheads="1"/>
          </p:cNvSpPr>
          <p:nvPr/>
        </p:nvSpPr>
        <p:spPr bwMode="auto">
          <a:xfrm>
            <a:off x="2590800" y="60960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a:solidFill>
                  <a:schemeClr val="tx1"/>
                </a:solidFill>
                <a:latin typeface="Franklin Gothic Book" panose="020B0503020102020204" pitchFamily="34" charset="0"/>
              </a:rPr>
              <a:t>Homogenization</a:t>
            </a:r>
            <a:endParaRPr lang="en-US" altLang="en-US">
              <a:solidFill>
                <a:schemeClr val="tx1"/>
              </a:solidFill>
              <a:latin typeface="Franklin Gothic Book" panose="020B0503020102020204" pitchFamily="34" charset="0"/>
            </a:endParaRPr>
          </a:p>
        </p:txBody>
      </p:sp>
      <p:sp>
        <p:nvSpPr>
          <p:cNvPr id="4" name="Rectangle 3"/>
          <p:cNvSpPr/>
          <p:nvPr/>
        </p:nvSpPr>
        <p:spPr>
          <a:xfrm>
            <a:off x="609600" y="2209800"/>
            <a:ext cx="3505200" cy="2743200"/>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eaLnBrk="1" fontAlgn="auto" hangingPunct="1">
              <a:spcBef>
                <a:spcPts val="0"/>
              </a:spcBef>
              <a:spcAft>
                <a:spcPts val="0"/>
              </a:spcAft>
              <a:defRPr/>
            </a:pPr>
            <a:r>
              <a:rPr lang="en-US" dirty="0"/>
              <a:t>The milled bulk material should mixed for 5 days using a rotating plastic container with a volume of 200 L. 10 balls with 20-30 mm diameter coated with tungsten should be added to the material to improve mixing.</a:t>
            </a:r>
            <a:endParaRPr lang="ar-JO" dirty="0"/>
          </a:p>
          <a:p>
            <a:pPr algn="ctr" eaLnBrk="1" fontAlgn="auto" hangingPunct="1">
              <a:spcBef>
                <a:spcPts val="0"/>
              </a:spcBef>
              <a:spcAft>
                <a:spcPts val="0"/>
              </a:spcAft>
              <a:defRPr/>
            </a:pP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heel(1)">
                                      <p:cBhvr>
                                        <p:cTn id="12"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4" descr="data:image/jpeg;base64,/9j/4AAQSkZJRgABAQAAAQABAAD/2wCEAAkGBxISEhAQEhAUFBUQEA8VEhUXDw8UFBAPFRUWFhQVFBgYHCggGBolGxQUITEhJSkrLi4uFx8zODMsNygtLisBCgoKDg0OGxAQGiwcHB0sLCwsLCwsLCwsLCwsLCwsLCwsLCwsLCwsLCwsLCwsLCwsLCwsLCwsLCwsLCwsLCssLP/AABEIAN4A4wMBEQACEQEDEQH/xAAbAAEAAgMBAQAAAAAAAAAAAAAAAQIEBQYDB//EADkQAAIBAgQFAQQIBAcAAAAAAAABAgMRBAUhMQYSQVFhcSIygbEHQlJykcHR8BOh4fEXI0NTYpKT/8QAGgEBAAIDAQAAAAAAAAAAAAAAAAECAwQFBv/EACsRAQACAgICAgIBAwQDAAAAAAABAgMRBCESMQVBE1FhIiMyUnGhsRQVQv/aAAwDAQACEQMRAD8A+4gAAAAAAAAAAAAAAAAAAAAAAAAAAAAAAAAAAAAAAAAAAAAAAAAAAAAAAAAAAAAAAAAAAAAAhgAJQAAwAAAAAAQAAAAAAAAAAAAAAAuAQEgAAAABABASAYAAAAAAIAAAAAAAAAAAAABFyNjwrYhRNe3JrE6XrSbelsNiIzV4v9V6mWl4t6Ras1nUvcyKgAAAAAAABgAAAAAAgAAAAAAAAAAAAIbImYj2MetXSNHNn30yVpO2mx2Kav8Arsacy38GKJYWXZk1XpR6TfK13ujY4158umXlYK/imZdejpuOkAAAAAAAAwAAAAAAQAAAAAAAAAAAIbK2t4xuRjV63Y0M2bynUMtabavF4i3byaky3MWPcubzDMH7q6v8Sa1mfXbp0x1xx5WbnhrIXFqvV97eMe1+r8nUw4PBx+Xy5yzr6dUZ2mAAAAAAAAGAAAAAACAAAAAAAAAAjYiUitrxWOyIYeJxC9DnZcvlLPTHtrcTi0k9TXmW3jxTMuczDH83sr4E1rNnSrSmKPK7dcPZDy2q1VeX1Yv6vl+Tp4cMUhyOVzPy21Hp0qM7Q8pl6ErAAAAAAAABgAAAAAAgAAAAAAAABWUjHe8U7TEMOrW3OblyzaWatWpx2I5dW9TBMt7Dj8mhxuMb06vRItSnlLoRWuOvlb03eQZHyWq1dZ7xi/q+X5OniwxSNz7cXl8ycs6j1Do0Z4lo7n2tFErRv7XCQAAAAAAAAwAAAAAAQAAAAAAARIpOaSuzHkvFY7lMRMsKviNDmXyzdnrj7a3HY5RVr/3MUtzFhm0ucxeNb66vbq23tYtjpNp06MxjxV3brTc5DlSpWq1Veb92O/J6/wDI6eLD4Q4HM585J69OhpVFIz6aVbRLIihpliF0SskAAAAAAAAAYAAAAAAIAAAAACtwhrs3zaFGN27ya0X5svWky53yHyNOJTvu31DmY8WXlaokk3uunr4NLl8O0x5Vnemr8d8/TJaKZa+P8/TYYrHpRTTTVtPJy4jUPY4cUX7jvfpoa+JlUaUdW2ZceKbzqPbftenGp5WbfLMvVP25WlPvvy+nnydXHhikaeX5vyF80/w2sI3+JmjqGjPc9M/D0bakNjFT7ZaIbSQJAAAAAAAAAGAAAAIbAjmB28q2JjHWUlG/dpfMe1L5K0/ynS8Kieqaa6a7haJie49SsmEpAhsI21WdZvGhHo5NaLt5ZkpTblfJfJ14tdV7tPp84zrMJVOZuWrd/wB9jP6jp5LjZovnnLnjz3+3PYnFNKzd7dSu99y2IpE3ma9R9NnwvjKlXnoWbS1Tv7q6/A5/I4vlaLR9+3tvhvlPw4LUydzX1/t+ncZbg1TSS1dtX+hmx4opGoYOVzb8mdy22Gw7Zdr48e57bOjQsVluUx66ZKQZ4jSQkAkAAAAAIAAAAAAAuBDkET6c7n/E9OheEbTqdr+zH7z/ACL1pv25PN+Vx4f6a/1W/X0+fZhmFStLnqS5n07JdkuiNiNV6eUz8i+e3ledun+j/Hy550XL2eTmiuzTs7fiY8kRrbtfB55i9scz1rbuYzTMD00WifSzkEz/AC0mfZ7GinGOs3+EfLMuOm3E+U+Wjjx4Y+7/APT59mOPcm5Sd2zN1Hp4/dst5vadzPtz+Nxnko3sOFgYbD1MRNQgrv8Akl3ZeI+5b9aRV9H4cySFCNo6yklzy+14S7FLTtu4a9OqwWDva+ximW/ixTZtqVFLoV23qY4h62IZYSAAASAAAAIYAAAAAAAGNjMXCnFznNRit22h3Ppiy5qYq+V51EOEz/i6dS8KN4Q2cvrTXjsjNXHp5bnfL2y7ri6j9/blpSMm4cXt5NkbTpn5NmDoVY1Ur2umu8XuRbuNM/GzfgyRePp3uB4ioPX+Klfo7p/gY/GdaeixfJYaz5TbTzzXiiKi40r3+01b8C1ceu5afN+frNPDj73P24jHYy7be713Msz083FLWnc+5aDMMba5jdDDgmZYGCws68+VbdX0ivJlrX7dCKxV9EyDKY0oqMV6vrJ+Ref0yYqzMuyy/AaJs15s6+Dj7jbbU4WKbdCtIquQuAAAACQAAABDAAAAEMCHII/iGlz7iKlhlZ+1Nr2YK34y7ItWsy5/N+Rx8aNe5/T51m2b1cRLmqS+7Fe7H0RniIh5Lk8rLyLbu1zkGtpVzIToTA9aUCYVmzOoO2v7ZfbXux8bjP32KzZkxYttLicb5KTO3Qx4NNbh6Mq9Sy2W77IvWroREY6u/wCHsrSSjGNvz8syXnUIx0m9nfZXliik2jWvb9O3xuJruW2jGxidGIiI1CwSAAAAAgJAAAAEMAAAXArKQRP8uP4m4tVO9Kg1KW0p6NQ8LuzJWn7cLn/KxT+3i7/lwNbEOTcpNtt3bbu2/Jl9PM2ta0zNp3t5ORG0dqcxC2uhMbHtRp3JhjtOmZCFv3uSwTO3jisVZWKzLJjx77aTGYq+iK7dHFi12xqWElJXsTEbZbZaxOm8yPAO6jFb7s2fULxE5PT6rw9lsYRTer+Rq5L7nTvcPjRWNy3qMTpLBIAAAAAEgAAAABDAALgedWokm27JK7d9Egi0xWNy+e8UcWupzUqDahtKezqeI9kZa0+3mPkPk5ybpjnVXHymXcT6ebkE6Q5EJ0i5CXrh4XYhjvOmzjTsW21Jt5MbFYnsVmWamP8AbS4ms27Ihv46REbe+Cy+/tSLRCmXPrqGzjSS0sZI6aXlvtl4TEunqktCZnbaxc3Jj69t/g+L5xsnTi111aZjnFt0MPzd6T3SJh2WXZpCrCM47S79HezRhtWYek4/Kplxxev22EWVbcTuEhIAAAAJAAAAACGAA8a9ZRi5SaSim229Egra0Vjc9RD5nxXxRLEN06btST9HUfd+PBmrX9vKfIfITnnxp1X/ALcw5FtuXpRsGlbhOi5CdITBpsMFYNbLtts0wUqdOnUb0qX5V4Vtf5kTpP8A496Ure0ai29OaqqUmV02a+NYZGGwSjq9y8Qw5M8z1DMRkhrykIGSmJe+Cw0qkuWPT3pdIL834Hpt8fi2yz+od3k+C5IxhG9l+erb+LZgtPb1XHxfjrFa+odHSjZJGKXVpHT0CwAAAEBIAAAAAQwPKvVUU5NpJJttuySXcK2tFY3PUft8v4t4meIk6dNtUov/ANGur8dkZa1+3lfkOdOeZrX/ABj/AJczKRdylGwlBCQABaKJ0iZZNJ2GmKzKqVnJKLbajsm3ZehHipNrT7VjFEqTMrXJVCwuDWvbycrvljv1dvd/qWiG3gweXdvTqeGsNZqKWj+Ovd92Vu7nEiYnWunc4Whyo1ZegxY9RtlWIZgAAAAEBIAAAAAVlII3+3zHjbiV1pSoUpf5UX7TX+pNPb7plrXXt5j5LnTlt+On+Me/5ci2XlyI9q3IAAQFiReMSYhEy9YxJY5l6xQmFJXTCi6CJLgWiyUTDyq1m3yQ+L7eF5L1rLcw8ff9Vm4yTKnJpJfvyJtEOlixTfqI6fQspyxU0u5q3tuXoONxopDaJFG8kAAAAACAkAAAAQwOS49zv+BSVKDtOtdb6xp9X6vb8S1Y325PynK/HTwj3L5c2Znl/atwFyBYKpRMC0YhWZXQVldBCyZMSiYWUgrp6RCswlu24IiZ9PBSlUdo3S763fp2XkyUr+27jwePcx26DI8icmkl2/uTe+odLDx7XmH0HK8sjSSstTUtbyl3+Pxoxw2KRRuJAAAAAAAQEgAAAClSVtX0CLTqNvi/EmZPEYirU6czjDxCOi/X4masaeK5eecuW1vpqWyWugCUgSuSqtEhVdIKrIlABZEoShEoTKoo+r2W7foPa9Mc3euHwM6rXMtOkVt8e5lrXXtu4sMR1Ht12R8Ot2bVkUvkj6dLjcSbS7XB4ONNWijWm0zLvYsMY46hlFWcAAAAAAAAAAJAAANLxhjP4WErTW7jyr1l7P5kw0fkcn4+Paf30+NMzPH6UaIiExIkTpC8UETKyJVXQVlZEISSgHYtfqINbWownPSCsvtNfJdS9cdp7n02KYP23WWZFd7Nvu92X3FW9jxb/piNO1yrIIxs5L4GC2V1+NwdamW/p00lZIwurWsR/j09CFwAAAAAAAAAAICQAADi/pPrNUKcftz1+GpantxvmZ/tRH8vmZleakRKBAldIKrIIWQRKSEHkbS9aFCc/cjfy9I/1+BaKzLLXDM+24wHD7bTleTXjReiMkaq28eH9Oqy3IPBS2R0cHCm3enS4TAxhstTXm0y7OHjVoyrFWykAAAAAAAAAAAAJAAAAHD/AEpQbpUGk7Kcru211pcvT24vzMf24/3fNjI85MJJQlBErJBVZEIWj23b6LVknjM+myweRV6lnyci01lo/hHf5Foq2Kca09y3uB4TSs5JzflaJ+I7E9Q2acaXR4PIkVnI6OLgzLcYbL4x6GGby6eHh1p7ZkYlPbciIj0sEgAAAAAAAAAAAASAAAAAHnWpqSs0mn0auhHSl6RaNWjcNHjeEsJVu3SUW+sdPkX/ACWc6/xHHt6iYamt9HlF+7VmvXlZPnH21LfCR/8ANmN/h2v99/8ARE+cMf8A6S3+p6w+jyHWvN+iih5wtHwk/dv+GZh+BcNHdTn96b+SH5P0y1+Hxx9tthcjpU1aFOMfSKX8x+RsU+NpX0zIYOJE5GeOHWPb2jRS6FPKWxXBSvqHokQya/SQkAAAAAAAAAAAAAgJAAAAAAAAgAAsAAWAAAFgAAAAAAAAAAAAAAAACQKxfzAsAAAAAAAAAAAAAAAAAAAAAAAAAAAAAAAAAAAAAAAAAABhxxqdV0rPTrfra+wGYAAAAAAAAAAAAAAAAAAAAAAAAAAH/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Franklin Gothic Book" panose="020B0503020102020204" pitchFamily="34" charset="0"/>
            </a:endParaRPr>
          </a:p>
        </p:txBody>
      </p:sp>
      <p:sp>
        <p:nvSpPr>
          <p:cNvPr id="31747" name="AutoShape 6" descr="data:image/jpeg;base64,/9j/4AAQSkZJRgABAQAAAQABAAD/2wCEAAkGBxISEhAQEhAUFBUQEA8VEhUXDw8UFBAPFRUWFhQVFBgYHCggGBolGxQUITEhJSkrLi4uFx8zODMsNygtLisBCgoKDg0OGxAQGiwcHB0sLCwsLCwsLCwsLCwsLCwsLCwsLCwsLCwsLCwsLCwsLCwsLCwsLCwsLCwsLCwsLCssLP/AABEIAN4A4wMBEQACEQEDEQH/xAAbAAEAAgMBAQAAAAAAAAAAAAAAAQIEBQYDB//EADkQAAIBAgQFAQQIBAcAAAAAAAABAgMRBAUhMQYSQVFhcSIygbEHQlJykcHR8BOh4fEXI0NTYpKT/8QAGgEBAAIDAQAAAAAAAAAAAAAAAAECAwQFBv/EACsRAQACAgICAgIBAwQDAAAAAAABAgMRBCESMQVBE1FhIiMyUnGhsRQVQv/aAAwDAQACEQMRAD8A+4gAAAAAAAAAAAAAAAAAAAAAAAAAAAAAAAAAAAAAAAAAAAAAAAAAAAAAAAAAAAAAAAAAAAAAhgAJQAAwAAAAAAQAAAAAAAAAAAAAAAuAQEgAAAABABASAYAAAAAAIAAAAAAAAAAAAABFyNjwrYhRNe3JrE6XrSbelsNiIzV4v9V6mWl4t6Ras1nUvcyKgAAAAAAABgAAAAAAgAAAAAAAAAAAAIbImYj2MetXSNHNn30yVpO2mx2Kav8Arsacy38GKJYWXZk1XpR6TfK13ujY4158umXlYK/imZdejpuOkAAAAAAAAwAAAAAAQAAAAAAAAAAAIbK2t4xuRjV63Y0M2bynUMtabavF4i3byaky3MWPcubzDMH7q6v8Sa1mfXbp0x1xx5WbnhrIXFqvV97eMe1+r8nUw4PBx+Xy5yzr6dUZ2mAAAAAAAAGAAAAAACAAAAAAAAAAjYiUitrxWOyIYeJxC9DnZcvlLPTHtrcTi0k9TXmW3jxTMuczDH83sr4E1rNnSrSmKPK7dcPZDy2q1VeX1Yv6vl+Tp4cMUhyOVzPy21Hp0qM7Q8pl6ErAAAAAAAABgAAAAAAgAAAAAAAABWUjHe8U7TEMOrW3OblyzaWatWpx2I5dW9TBMt7Dj8mhxuMb06vRItSnlLoRWuOvlb03eQZHyWq1dZ7xi/q+X5OniwxSNz7cXl8ycs6j1Do0Z4lo7n2tFErRv7XCQAAAAAAAAwAAAAAAQAAAAAAARIpOaSuzHkvFY7lMRMsKviNDmXyzdnrj7a3HY5RVr/3MUtzFhm0ucxeNb66vbq23tYtjpNp06MxjxV3brTc5DlSpWq1Veb92O/J6/wDI6eLD4Q4HM585J69OhpVFIz6aVbRLIihpliF0SskAAAAAAAAAYAAAAAAIAAAAACtwhrs3zaFGN27ya0X5svWky53yHyNOJTvu31DmY8WXlaokk3uunr4NLl8O0x5Vnemr8d8/TJaKZa+P8/TYYrHpRTTTVtPJy4jUPY4cUX7jvfpoa+JlUaUdW2ZceKbzqPbftenGp5WbfLMvVP25WlPvvy+nnydXHhikaeX5vyF80/w2sI3+JmjqGjPc9M/D0bakNjFT7ZaIbSQJAAAAAAAAAGAAAAIbAjmB28q2JjHWUlG/dpfMe1L5K0/ynS8Kieqaa6a7haJie49SsmEpAhsI21WdZvGhHo5NaLt5ZkpTblfJfJ14tdV7tPp84zrMJVOZuWrd/wB9jP6jp5LjZovnnLnjz3+3PYnFNKzd7dSu99y2IpE3ma9R9NnwvjKlXnoWbS1Tv7q6/A5/I4vlaLR9+3tvhvlPw4LUydzX1/t+ncZbg1TSS1dtX+hmx4opGoYOVzb8mdy22Gw7Zdr48e57bOjQsVluUx66ZKQZ4jSQkAkAAAAAIAAAAAAAuBDkET6c7n/E9OheEbTqdr+zH7z/ACL1pv25PN+Vx4f6a/1W/X0+fZhmFStLnqS5n07JdkuiNiNV6eUz8i+e3ledun+j/Hy550XL2eTmiuzTs7fiY8kRrbtfB55i9scz1rbuYzTMD00WifSzkEz/AC0mfZ7GinGOs3+EfLMuOm3E+U+Wjjx4Y+7/APT59mOPcm5Sd2zN1Hp4/dst5vadzPtz+Nxnko3sOFgYbD1MRNQgrv8Akl3ZeI+5b9aRV9H4cySFCNo6yklzy+14S7FLTtu4a9OqwWDva+ximW/ixTZtqVFLoV23qY4h62IZYSAAASAAAAIYAAAAAAAGNjMXCnFznNRit22h3Ppiy5qYq+V51EOEz/i6dS8KN4Q2cvrTXjsjNXHp5bnfL2y7ri6j9/blpSMm4cXt5NkbTpn5NmDoVY1Ur2umu8XuRbuNM/GzfgyRePp3uB4ioPX+Klfo7p/gY/GdaeixfJYaz5TbTzzXiiKi40r3+01b8C1ceu5afN+frNPDj73P24jHYy7be713Msz083FLWnc+5aDMMba5jdDDgmZYGCws68+VbdX0ivJlrX7dCKxV9EyDKY0oqMV6vrJ+Ref0yYqzMuyy/AaJs15s6+Dj7jbbU4WKbdCtIquQuAAAACQAAABDAAAAEMCHII/iGlz7iKlhlZ+1Nr2YK34y7ItWsy5/N+Rx8aNe5/T51m2b1cRLmqS+7Fe7H0RniIh5Lk8rLyLbu1zkGtpVzIToTA9aUCYVmzOoO2v7ZfbXux8bjP32KzZkxYttLicb5KTO3Qx4NNbh6Mq9Sy2W77IvWroREY6u/wCHsrSSjGNvz8syXnUIx0m9nfZXliik2jWvb9O3xuJruW2jGxidGIiI1CwSAAAAAgJAAAAEMAAAXArKQRP8uP4m4tVO9Kg1KW0p6NQ8LuzJWn7cLn/KxT+3i7/lwNbEOTcpNtt3bbu2/Jl9PM2ta0zNp3t5ORG0dqcxC2uhMbHtRp3JhjtOmZCFv3uSwTO3jisVZWKzLJjx77aTGYq+iK7dHFi12xqWElJXsTEbZbZaxOm8yPAO6jFb7s2fULxE5PT6rw9lsYRTer+Rq5L7nTvcPjRWNy3qMTpLBIAAAAAEgAAAABDAALgedWokm27JK7d9Egi0xWNy+e8UcWupzUqDahtKezqeI9kZa0+3mPkPk5ybpjnVXHymXcT6ebkE6Q5EJ0i5CXrh4XYhjvOmzjTsW21Jt5MbFYnsVmWamP8AbS4ms27Ihv46REbe+Cy+/tSLRCmXPrqGzjSS0sZI6aXlvtl4TEunqktCZnbaxc3Jj69t/g+L5xsnTi111aZjnFt0MPzd6T3SJh2WXZpCrCM47S79HezRhtWYek4/Kplxxev22EWVbcTuEhIAAAAJAAAAACGAA8a9ZRi5SaSim229Egra0Vjc9RD5nxXxRLEN06btST9HUfd+PBmrX9vKfIfITnnxp1X/ALcw5FtuXpRsGlbhOi5CdITBpsMFYNbLtts0wUqdOnUb0qX5V4Vtf5kTpP8A496Ure0ai29OaqqUmV02a+NYZGGwSjq9y8Qw5M8z1DMRkhrykIGSmJe+Cw0qkuWPT3pdIL834Hpt8fi2yz+od3k+C5IxhG9l+erb+LZgtPb1XHxfjrFa+odHSjZJGKXVpHT0CwAAAEBIAAAAAQwPKvVUU5NpJJttuySXcK2tFY3PUft8v4t4meIk6dNtUov/ANGur8dkZa1+3lfkOdOeZrX/ABj/AJczKRdylGwlBCQABaKJ0iZZNJ2GmKzKqVnJKLbajsm3ZehHipNrT7VjFEqTMrXJVCwuDWvbycrvljv1dvd/qWiG3gweXdvTqeGsNZqKWj+Ovd92Vu7nEiYnWunc4Whyo1ZegxY9RtlWIZgAAAAEBIAAAAAVlII3+3zHjbiV1pSoUpf5UX7TX+pNPb7plrXXt5j5LnTlt+On+Me/5ci2XlyI9q3IAAQFiReMSYhEy9YxJY5l6xQmFJXTCi6CJLgWiyUTDyq1m3yQ+L7eF5L1rLcw8ff9Vm4yTKnJpJfvyJtEOlixTfqI6fQspyxU0u5q3tuXoONxopDaJFG8kAAAAACAkAAAAQwOS49zv+BSVKDtOtdb6xp9X6vb8S1Y325PynK/HTwj3L5c2Znl/atwFyBYKpRMC0YhWZXQVldBCyZMSiYWUgrp6RCswlu24IiZ9PBSlUdo3S763fp2XkyUr+27jwePcx26DI8icmkl2/uTe+odLDx7XmH0HK8sjSSstTUtbyl3+Pxoxw2KRRuJAAAAAAAQEgAAAClSVtX0CLTqNvi/EmZPEYirU6czjDxCOi/X4masaeK5eecuW1vpqWyWugCUgSuSqtEhVdIKrIlABZEoShEoTKoo+r2W7foPa9Mc3euHwM6rXMtOkVt8e5lrXXtu4sMR1Ht12R8Ot2bVkUvkj6dLjcSbS7XB4ONNWijWm0zLvYsMY46hlFWcAAAAAAAAAAJAAANLxhjP4WErTW7jyr1l7P5kw0fkcn4+Paf30+NMzPH6UaIiExIkTpC8UETKyJVXQVlZEISSgHYtfqINbWownPSCsvtNfJdS9cdp7n02KYP23WWZFd7Nvu92X3FW9jxb/piNO1yrIIxs5L4GC2V1+NwdamW/p00lZIwurWsR/j09CFwAAAAAAAAAAICQAADi/pPrNUKcftz1+GpantxvmZ/tRH8vmZleakRKBAldIKrIIWQRKSEHkbS9aFCc/cjfy9I/1+BaKzLLXDM+24wHD7bTleTXjReiMkaq28eH9Oqy3IPBS2R0cHCm3enS4TAxhstTXm0y7OHjVoyrFWykAAAAAAAAAAAAJAAAAHD/AEpQbpUGk7Kcru211pcvT24vzMf24/3fNjI85MJJQlBErJBVZEIWj23b6LVknjM+myweRV6lnyci01lo/hHf5Foq2Kca09y3uB4TSs5JzflaJ+I7E9Q2acaXR4PIkVnI6OLgzLcYbL4x6GGby6eHh1p7ZkYlPbciIj0sEgAAAAAAAAAAAASAAAAAHnWpqSs0mn0auhHSl6RaNWjcNHjeEsJVu3SUW+sdPkX/ACWc6/xHHt6iYamt9HlF+7VmvXlZPnH21LfCR/8ANmN/h2v99/8ARE+cMf8A6S3+p6w+jyHWvN+iih5wtHwk/dv+GZh+BcNHdTn96b+SH5P0y1+Hxx9tthcjpU1aFOMfSKX8x+RsU+NpX0zIYOJE5GeOHWPb2jRS6FPKWxXBSvqHokQya/SQkAAAAAAAAAAAAAgJAAAAAAAAgAAsAAWAAAFgAAAAAAAAAAAAAAAACQKxfzAsAAAAAAAAAAAAAAAAAAAAAAAAAAAAAAAAAAAAAAAAAABhxxqdV0rPTrfra+wGYAAAAAAAAAAAAAAAAAAAAAAAAAAH/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Franklin Gothic Book" panose="020B0503020102020204" pitchFamily="34" charset="0"/>
            </a:endParaRPr>
          </a:p>
        </p:txBody>
      </p:sp>
      <p:grpSp>
        <p:nvGrpSpPr>
          <p:cNvPr id="21508" name="Group 18"/>
          <p:cNvGrpSpPr>
            <a:grpSpLocks/>
          </p:cNvGrpSpPr>
          <p:nvPr/>
        </p:nvGrpSpPr>
        <p:grpSpPr bwMode="auto">
          <a:xfrm>
            <a:off x="5672137" y="-609600"/>
            <a:ext cx="3590925" cy="3200400"/>
            <a:chOff x="4800600" y="1447800"/>
            <a:chExt cx="3895725" cy="3886200"/>
          </a:xfrm>
        </p:grpSpPr>
        <p:pic>
          <p:nvPicPr>
            <p:cNvPr id="31757" name="Picture 2" descr="http://t3.gstatic.com/images?q=tbn:ANd9GcTBJr4HKbeS-MJqEqKfxR4RRlTR5VuDcbsTxrL7HH_zFxvClgnn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448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8" descr="http://t2.gstatic.com/images?q=tbn:ANd9GcT1oDHhQ2SJFzK1hFKfuE_hrxuhDvBoOtY3T_oyXXKlsYwRH0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0"/>
              <a:ext cx="16097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Rectangle 6"/>
          <p:cNvSpPr>
            <a:spLocks noChangeArrowheads="1"/>
          </p:cNvSpPr>
          <p:nvPr/>
        </p:nvSpPr>
        <p:spPr bwMode="auto">
          <a:xfrm>
            <a:off x="2362200" y="0"/>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a:solidFill>
                  <a:schemeClr val="tx1"/>
                </a:solidFill>
                <a:latin typeface="Franklin Gothic Book" panose="020B0503020102020204" pitchFamily="34" charset="0"/>
              </a:rPr>
              <a:t>Homogenization</a:t>
            </a:r>
            <a:endParaRPr lang="en-US" altLang="en-US">
              <a:solidFill>
                <a:schemeClr val="tx1"/>
              </a:solidFill>
              <a:latin typeface="Franklin Gothic Book" panose="020B0503020102020204" pitchFamily="34" charset="0"/>
            </a:endParaRPr>
          </a:p>
        </p:txBody>
      </p:sp>
      <p:sp>
        <p:nvSpPr>
          <p:cNvPr id="31750" name="TextBox 7"/>
          <p:cNvSpPr txBox="1">
            <a:spLocks noChangeArrowheads="1"/>
          </p:cNvSpPr>
          <p:nvPr/>
        </p:nvSpPr>
        <p:spPr bwMode="auto">
          <a:xfrm>
            <a:off x="228600" y="8382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Arial" panose="020B0604020202020204" pitchFamily="34" charset="0"/>
              <a:buChar char="•"/>
            </a:pPr>
            <a:r>
              <a:rPr lang="en-US" altLang="en-US" sz="2000" b="1">
                <a:solidFill>
                  <a:schemeClr val="tx1"/>
                </a:solidFill>
                <a:latin typeface="Franklin Gothic Book" panose="020B0503020102020204" pitchFamily="34" charset="0"/>
              </a:rPr>
              <a:t>Bulk Materials Test : </a:t>
            </a:r>
          </a:p>
        </p:txBody>
      </p:sp>
      <p:sp>
        <p:nvSpPr>
          <p:cNvPr id="21511" name="TextBox 8"/>
          <p:cNvSpPr txBox="1">
            <a:spLocks noChangeArrowheads="1"/>
          </p:cNvSpPr>
          <p:nvPr/>
        </p:nvSpPr>
        <p:spPr bwMode="auto">
          <a:xfrm>
            <a:off x="0" y="12954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u="sng">
                <a:solidFill>
                  <a:srgbClr val="C00000"/>
                </a:solidFill>
                <a:latin typeface="Franklin Gothic Book" panose="020B0503020102020204" pitchFamily="34" charset="0"/>
              </a:rPr>
              <a:t>Take 9 sub-samples (3 top, 3 middle, 3 bottom)</a:t>
            </a:r>
          </a:p>
        </p:txBody>
      </p:sp>
      <p:cxnSp>
        <p:nvCxnSpPr>
          <p:cNvPr id="11" name="Straight Arrow Connector 10"/>
          <p:cNvCxnSpPr/>
          <p:nvPr/>
        </p:nvCxnSpPr>
        <p:spPr>
          <a:xfrm rot="16200000" flipV="1">
            <a:off x="2286794" y="1980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3" name="TextBox 12"/>
          <p:cNvSpPr txBox="1">
            <a:spLocks noChangeArrowheads="1"/>
          </p:cNvSpPr>
          <p:nvPr/>
        </p:nvSpPr>
        <p:spPr bwMode="auto">
          <a:xfrm>
            <a:off x="0" y="1597025"/>
            <a:ext cx="3124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000" b="1" dirty="0">
                <a:solidFill>
                  <a:srgbClr val="002060"/>
                </a:solidFill>
                <a:latin typeface="Franklin Gothic Book" panose="020B0503020102020204" pitchFamily="34" charset="0"/>
              </a:rPr>
              <a:t>* Analyzed by: Gamma Spectroscopy , ICP-Ms , ICP-OES &amp; XRF .</a:t>
            </a:r>
          </a:p>
          <a:p>
            <a:pPr eaLnBrk="1" hangingPunct="1">
              <a:spcBef>
                <a:spcPct val="0"/>
              </a:spcBef>
              <a:buClrTx/>
              <a:buSzTx/>
              <a:buFontTx/>
              <a:buNone/>
            </a:pPr>
            <a:r>
              <a:rPr lang="en-US" altLang="en-US" sz="2000" b="1" dirty="0">
                <a:solidFill>
                  <a:srgbClr val="002060"/>
                </a:solidFill>
                <a:latin typeface="Franklin Gothic Book" panose="020B0503020102020204" pitchFamily="34" charset="0"/>
              </a:rPr>
              <a:t>*Test particle size using laser scattering technique .</a:t>
            </a:r>
            <a:endParaRPr lang="ar-JO" altLang="en-US" sz="2000" b="1" dirty="0">
              <a:solidFill>
                <a:srgbClr val="002060"/>
              </a:solidFill>
              <a:latin typeface="Franklin Gothic Book" panose="020B0503020102020204" pitchFamily="34" charset="0"/>
              <a:cs typeface="Tahoma" panose="020B0604030504040204" pitchFamily="34" charset="0"/>
            </a:endParaRPr>
          </a:p>
          <a:p>
            <a:pPr eaLnBrk="1" hangingPunct="1">
              <a:spcBef>
                <a:spcPct val="0"/>
              </a:spcBef>
              <a:buClrTx/>
              <a:buSzTx/>
              <a:buFontTx/>
              <a:buNone/>
            </a:pPr>
            <a:r>
              <a:rPr lang="en-US" altLang="en-US" sz="2000" b="1" dirty="0">
                <a:solidFill>
                  <a:srgbClr val="002060"/>
                </a:solidFill>
                <a:latin typeface="Franklin Gothic Book" panose="020B0503020102020204" pitchFamily="34" charset="0"/>
              </a:rPr>
              <a:t> </a:t>
            </a:r>
          </a:p>
        </p:txBody>
      </p:sp>
      <p:sp>
        <p:nvSpPr>
          <p:cNvPr id="31754" name="AutoShape 10" descr="data:image/jpeg;base64,/9j/4AAQSkZJRgABAQAAAQABAAD/2wCEAAkGBhQSERUTExQWFRUWGBgXGRgYFxoYFxscGBkXFxUYGBUXHCYfFx4jHBYWHy8gJScpLCwuGB8xNTAqNSYrLCkBCQoKDgwOGg8PGiokHyQsLCwvLCwvLCwsLC8sLCwsLCwsLCwsLCwuLCwsLCwsLi0sLCwsLCwsLCwsLCwsLCwsLP/AABEIAMIBAwMBIgACEQEDEQH/xAAcAAABBAMBAAAAAAAAAAAAAAADAgQFBgABBwj/xABBEAACAQMCAwYDBgMIAAYDAAABAhEAAyESMQQiQQUGEzJRYUJxgQcjUpGhsWLR8BQzcoKSweHxFRYkQ7LCU2Oi/8QAGgEBAQEBAQEBAAAAAAAAAAAAAwIEAQAFBv/EADYRAAEDAgUBBwIFAgcAAAAAAAEAAhEhMQMSQWHwUQQicYGxwdEToSNykeHxMkMUM0Jic4LC/9oADAMBAAIRAxEAPwC6rF1jB1apEg+OwW8NS8x+7ULdQ/iHKNqIG1nm5ickE+MwFwC1eGlfu1AdV/EMNgVp0DEpjMgBj4hAuAXLJ8G1CKFuKRzdE82aKx1crbNko5B5by6GHgWvS4B5id25pr8MNam45vK/UE818us9NFhckjXzkZKki40oPCvAWrXIsqwMScv5cUQkrCkyy4ALA81kSNNizjmtkmJ/CIrC8efAPMysVSceFf8AubQLNuGySJcZEUQEoMmIExy21JtDS0W0l3Bt56iFXatTQZub8jw1CEnnxsNQsYEckxEqoLBRIHi2YtWhOwK5IMJsZokY0yVUmACRaEXBqTkTmJD8udJy29YqlBA5Y5R5bSk2xrt+txwV5cThWxS7duPLIB5VI02wQw8S3ztLnJK4/EcYrQy4qb8OxQk899j0WIcZlVYgna0IuKVf+MnXnOky4yaXbJUSeUcrNGm2uAUuyz85/F08q5rdoA8wwG+JdK4ugz94+SQ8nEbrilWvxbbEkRiRoufev6EA4g8oxmnYLVNzzx3ROPOa7rLYKiRiIkiFE28ZuXJYynWNlOaVbUjy5wBIgk6ea3Ny5vKmNj5jnFbtjY7kQTEMZTkca3hRKx6Hzb0pV/zFY9HMpLLkwqkq3t5t8UzBap1UE8+dgtIs5U74DDmMNzodb43naRldqUnMQfWMgi4QH35jygB16T5dq2FnEyemzn8dsxhV6xPouaXpnHrGDDQGyOVcYYdZ2OatgtU2KglIUyQTk4xIc76HGOVem0/Fitg7TkiNyGMqdLcqwoJUz/m2xS98HrEgkHDcrDQvvG87mt+k+xgxmDpeEXJwZ67iraLXsplIIjE5GBJByjalhEgZWeo2XFYy/Dt0AJAG+pORPQiMx5TWhfAB/h+SjkM4Vcnl6fwjFV+z3+4XxLtrUUNmQ2oBBysSu2SMAY3nbNUGk2mynOArCw6bA9CQo5zjlXM6sZjzHNYx9cA5OQg5jpfA5jnOfUZrdtgyyp5TsRCiH5lzvMnpHm2pN3iEXLMFBkzhcMYY6mzhs4jcV4g7255rs85qsyoJOOp2Qcp0vJMscZ/yjNaKlZjET6KDoIIl3kmVxOdmzSrV0GWGwMkiI6K/O/Tb08tb0xJ3In0JlCAZd8CVIGw65qXA1vYLoKEU30/xAERnZ7f3jyTuRicsdorUTJU76gGWCYcagfEfGGB2n4cUVk3jJE5wxlYZDqblEgn8xnFJdNRIGd4PnInnQ55RBB9dhmoeD3qnRUDz59kLzGd98jnIDjS4DtyiGUHE4XbNIJkyeYjJz4hkAW7onCLgjb+LFGuLqkHMzgw5AcR5RygBlG8jBpLmfNmclSQxgjw7g8NMem8jmO1G8Gt9FYPOXTdp/wATLPUXG1Wx0RYRSyN7eYYMUm6PhmSJABIaCg8W0RatwoxO5B5V3o7mNzkZgkZ0DS8Wre8qZiTuuKQ6lRp2iQASFE2xqSLdvmaVnE7IMZoXg735+nRIDz42HRAurPJMTgKzDGsa7Z8G0BEOumWgwpzmh3DOGkK0EqxCCLy6W+6t8xh480Zc82KO6QNI5QZVQStoZHiWsLznMruPixSCojEqrYxpsiLyyM+ckP8A4TNzYxQOB3vzzStPOWJTdrmkS8qDDsCVsgjSbV7kWXbo2fxLmkFjbEmViCcrZUmzyvuGuXAbeeohBkTRwYGo8qkhmK6bQ51Nu795c5jDANsp8m9DWV54grDMQAolPurs3r2crBmBhDnNZyDS9+DY9UwPPbbcoCoUHLKxygiLSk2vvLU3bk3HBQ6cahh9qEiY+7kBpVXWFkOPGsf+ovSx5iV5QRL7CKOqFcqJKxkAMSbOV1Xr+BqttEx1bmxQvCk8nMwwGAF1sTesMbt3kXBYTBALjOMZTNKm5/k+yYHnufYoA4K9c+8smz4b8wluIbLZbmVgDzFtgKyltcvnNqGRuYE8U3xcxHKpEAkgQTgCspGfUyiD6Jc2JoW+ZE+dU5a3EoOUcyorFbaiYu2PubXMcgrkqTpbBmikDbKoxMA6bIi8sjkTnJFzGdJl2yYpItlBC8o5kXy2VOmLtkTm4/LKmJ2fFFW2M6ZVWkBgBaEXR4lv7x+ckOSIXq/lxSAXvcfzseiyF3PfY9FsGBqblVuZo02V518O7v8AeMQ3NmDzLmiISoLHEczEBbayg8O5LvLsCsGYyEGc1q3nmGASSWUAQLqw8XbhnFwauUD4cUS0PijbLEAGCB4d4G9cgDYHAUwh3mtYaZN78Hjuhcee3j1K3btlcgZHUACTaGJu3ZJlDEwdmzREt/hz0DCCTA8S0TduT0JGARzdIrVtevmK77OZtjSZuPCqShHQHLb0RU9OYjE/3hlRrQyYRSVY/wCoZxWhrTOt0Ljz52GixF1GRmfiEOYcalOtuUAMDtI8u1LTmIO8x/8AsIDjS4k8ohlG0+U4zWaNRjf0mHI1DWh0jlEEGJ9BmiAajB6xgwxAcfgXGGHWdjmmY00vdETzl5WkzE8xwYMOcclwQIVcRt6nFKHTqRG8MZT0RIAJU+24xShmNXWCQY6go/InvBzPmpSyIn2xgTpkNCLkyDMZ6UzG2vqjJWgsY9IAmN15khEjpPpsK3p6bDYAwPNleRfQiMwcGk37otIWbAUekDkyIVZY8v6LtXCO/Peq5xDnTxN+3ZE6VW06W4B5ZYRqGDvJ+VLhsmLonPhdV7x94/CXlPIcFlKnSW31op1DPWMatxTfsDvxbvXBauEI5iDhVf8AFmMnr88YwT5vft++Dm6ze+pjPz1bj2NOOF7efUrFiGUhg3URkfOI604woCHOV6L7V7cPDm9Iyg8TSNIkKIu75b4D7hq89d5u2Gbi77LK6+UiZgLAifXkWrk/ftb/AA+tzFy3aa2dyGD27iDJmBqZPyG8VzHieILsWO5M/nk1TGwuOMrq32b/AGiHh7YtvJBLEnlnpEEg4GlR9TU12t3qS/x9qwHEDwhhgQWIN66WJOFBZPUQGgTFcQ4fiWWYJAYQY6jePlgVg4ghg6khh1613JWVzMV6ET7UbNh/CYhtGNXmMMzgx+KQqRG8zBq/8HxHiW1fSQSNUNzMIwQRgKSpH5nFeRuF47TdS5OQ0knPsd5kxXauG+37hyX12bkY0DljywQR759ehjpRPw+kpGv6rqjj6kT6MZXI5RCglT7bitOu4+YAMGNnTkWB0O8HAqg9j/ao3E3baW7GGI3aIAPOQF3JBELticxXQAcY2zp2AxzJAXJEY+Q2oXsIm6Zr5sh3FnBwDODAw4BXkX0YRmOuaQ49cA5IMLhxpbkXJyQc/i3xRmTEDAMgbIOaGXbmOcdNziksPoDPog5xByeadWeh5hRObe9xzxSA85qguYycfEdkBgaLmBLNjmzPw5oZUp7R/htgm2OpMuwKfMQnSaOccxwNyQFUbaLku2ek9NhQ4jMbZJAG6AK03LnqsdPhOaF7b3ukBQTbgcuPhBGlAdI12/vHlmwSuJGWwKGLc5XZpAZQBi4utD4tzOGnyzlxjFH8PeBJHUAMSUGpJuXMCVaJj4jnFDNvUTp5ugYAXDlfFtHU/KMz6jK5FA5tdb8n2Sg8+fZAUajqHWOZQGgXAVeLtzA03FmF6KMZoSiSGIBI0kxFwiB4N4eI8IuykxGFbBpwVDnoZ9heIW4JH8AC3F/iEL0mhecjUNRMEgxdMMPCuroTkADAT5h5pFZy2oo6/PFMDz23lAjIPnZI9LzarXK2TptoWtuPQyx3ihOmdMhmTC/+6wa3N20RbXTbQlC0TB8ok04J21cxEEqYckoPDugWbXKJRgYJOXyMUJwVhScrAAMZNk6102LO+q2TgkTpWVrKWmlDc8GwTtPPjqB0QX7QvWzpRSV3WeI4ZCA3MBoKSsTH0rKOnaD2R4a2bjKvlKpYQaTlQFLgiAQMgHFZSMwpaPw53m/3VRP9th3mJ3ulraKyVGQCNQAEm1D29V+7JM220yARloIoq2pJK5nUAygMYIF20fFuyNywwGEuNopC2zJIGpknIAuNqtbTceEQtbeJgHmOTFFNuSQOYiQDAutgeLZbMW0wWifVc0mQ1objh26IHHnuduiWqhzIzM5AFwhbgnztygLcUmBqHKMCiJzEEiTudrpGpfDuCfIsMBMSMNitG3qJGDMwD95Aca7Z0LyKA6necLvmiRqMMN91aGMOulgbaYEMBvI82RWprD0N+eMoCecvK2vSeYjMH7wyo0ONKwqkqwx6scYogXYblcCYYygJEIkKCUJ9PhxWh01Z2JBjONFyLaTO4OZy3SKIoKxPTphZ0DMIkkyuYzsuK0MYaUN0JPPjZb0fD6YAMYga7cW0+RGYPLSwvTYGMGB5xI5Vz5hGY65rS29MAY6DZRyjUkAcxxj/ACnFLVPTAOBgIMjUufNvjpucUzG2oboiVsD1wDB6J5hDYGZnOfxb0pRGTjYnAUYlW9zjP0GaxV67AxsAvmGcnMz6RuKUg6xGxMAD2bmPynpsKVrbUOqMlRPeLj7dmyxurqWBK4UHScSTJMjHUY6VwrvJ3y4S48f2OwE2HgNpcZ+Ngqgk+2Peuk/aR3VXiJuX71020UEWUnTIwSTGTt7nMdY4R25wFhGIts3sGG/p7jHr+laGCAED3VTftJrRP3YYA7atIOZwQuD86jtfSiaSQAASfzOf6FW7sH7MeIv81yLKn8WXz/D0+pq3PawVK41hdQKoLdIED2/nSNFdu7N+yvhUA1Kbh9WJj/SIFTVnuNwq7WLf+kH96zHtbBZaR2VxuvO6pvWzbP8AvXop+4vCHexb/wBIqM477MuEfZNP+EkfptXh2tuq8eyu0K4KaUvQV0vtv7IGAJ4e4D/C+D9GGP0Fc/7Q7Ju8Pc0XUZGHQjf3B2I+VOzFa+xWd+G5l1du5PEXHuqocqp0lyIGlEiQrNhcbnrma7nwneqwxNu0fEZeU+GPuxpPKDecAMYEQCZg4ryxa7UcLoBIXrBifc/kPyq091u1Lty4iLc0KW3+M+sEkGI6yMnpXHMlS10L0uMiVxMgYA9GWWJJO5GJ3NYVnI6zkAbMJHO38U7eoxTfsrgvDtASztGWPMxxqWXcnofcZ3p0yzt1nMajkalMnAgg+vSs723utIKFE5/MgAxqGl+dsCCAcfh2oZHWJIycBzIGhxqaFXEbR8WKMy6ukz7a8MIP8IhgPXY0hxO4nqQRqO2hxpXA6eu5xQubehulBQWXP4ivtraUH0RSUb283WKG6TjcjAkByCB4lo6FhFxq3jZc0Z/fJHQ5MoIaLaYypmJ6jFIdSOX0wAYiUGtIt2/VZxIwoxQubWxvzySg85ogXE1cuM4AaGgOuq390nLh1I5vwnOaG/NhtmglWjy3BoYeDbzh480+Zs0d0jlHKPKoMIOYa7cInMYI07qcNQioiDyq0YIFoRdHoOcnX/hMufSsxbahv19N0zTz43PRAZoA14B0swMIDg270Wrcu2CG5pHMuRFBabYzyxB+G0rGzIblXVcuA285kEINppzMcx5QdLNCraHMDbu5bnPND9D5c0FZQaoiNLMQBbUm3Nu5N25LsCkGYyE82ayFlqG5/jbdO089tt0m3xQtDw/7PccLgMnDal0/BDM8mFgT7VlaXibCDTctF2XGoWLlyQMIfEKkudOmTO9ZTMwJaD9N534VRbNcjjvCN1zzMs4P3jTa5WhEhELW3B33bYxRmSOXcrIAPNm2Ndsi1ahVlCeoOF3pDGPNPqQRE6Pu7sWbUkyraoJYcwwIoukpjaJAEBATayIt2yWaU6ScKMZroZehuNfTYICefGw6JbW/h2GQoYAASBctfdW42IIyQeU7zRNPQiA3wmExdX8C5kPjMeY5pIt6RAGkZVRAtjA12gAsucSu/RsURU9OVSSBgWxFxdS5nUTqxiMucVqazY368qgJ57+KUvvgHJwLYMjQ/KJY5g5/EM0RAVztsTgIJUaW3lmxnr5RmkoOsQDkkLoHOIbmbPmE4g+WiWx1j0JIGMDQ8u/yB2Hl6zWhrNteqJxW0txsNo6BZ07SzSTy4nOxpaJ6fKQB6al5m33IxO9aRY6ZEdJMqIy7eqmPzzS1T0zt0k45lycDB/XemY21NURK2qzkdeoE4YT5j7+ntilA9fl0nfBycYI6em1YFn/qd8g+gg/PpVV+0ztpuG4B2TWGaFBRQ0BsEMSCFGP03FM1tqI3Fcl+13vq/E3zZ4e45sW4DYC/eCQwDAAkAdPnXOOD4F71xbVpZZsACPqSegHrReM4kkkSRvj5mST6ZrpP2ad3fCs+Mw+8u7eoToPrv+VViPGEyUbGl7lL9zO4VvhgHeHvfi6D2Wdvnv8AKrva4cDpTPhMVKIK+S57nmSvqsaGCAkKlLUVois11YarulFa2FpIaiCvZVJQmHtUL272BZ4lDbuoGB29QfVT0NT5EUC8oNCZaZClwzBeeO+Pc5+CufitN5G/+reh/f8AaG4HitB9/XGPqQa9Ad6OxE4mw9p9mG/UH4WHyNefu0OCazca24hlJB/4r6vZ8b6jYN183FZlK7b9mveYvcUeLqEAMHfWZExpDQzHO+I/frbLON94xq6alOkYG3X0Ga8xdwe8N/h7wNpUzAl5gdZhcx6wK9L8De12laRkYiIkZEBdx/Kqe3ZewyiOs4PXoROGGORcYYRn0OaG46Hrkg4ww0tyLvmN5829FdemwMjI0+YSuBnfHTrSWH0B9tA5xB/inV8vNQubtr1Tg85qgvjf5kQFB0jS8IsscZzPw0Nl0j0j2CAm2JGBLtK/MQvvRiIycbE4CDbS+TzH16bDNDK6RMRGSdIUSggy75Mr19FOaBzK216pAUHwoEKInlGBbBga7Y1El2/Dj+LFCCA5WQGwGChMXF1L948sTrny9X2xR/DI8okjEhd9A1JNy5vKmJg7nNCFrUeXM4DKuowwNy2fEuYwZ2DDmXasxZamvX19kwPPn2QUE80QDBLKoEC4Ctz764ejjVywcLigoNn05GlmIXVBE2rw8W6QowAcAGFY5o4QOQYnVGQvikC6PxsdAC3EmBqEKMCaFAYgkajykiPGYBvury4ItrBCzE7NispZanXX7funB57bz1QhxXDDlvOPEXlbncnlwpJEAkgAnG5rKPau2YAu3yjjlYeMoyvLJVGABMTAHWspmYYyjuv8nU8qWVkj/f5GnlS3RbnSCWGkHmbAtA48O7y5dujZ9VzRgCmY0xk8vhqTaw2Wl3BT54TcTQ1jLRpBOpiq6ANQ0XfvLh1GGGrAU4XeaKgiWjIyxC4lB4dybt31WOg8pyZrmS/d1Gv2Qu58beKIlor5R6gELpB0DUk3HJZpU6cSPNREScr1kBgvRl1p945M5kYnLDAoWnTJidMydJY/diRNx8SUaNupzilWTqGqIHqeY4JIyfSa1NbU01688kDnRXnOiOoB5vXqBMB1zzsYwwmB6DFbFwYJjp01HK6WEnAG23ocZple45QfX501vdq+9OGgKQx7rBTNq6DHUiDBBJwCDEwBI9PU0cD6x7T5cjAwDB/UVVLPagfY9SPyqe7M7Q1iDGpY+sdQo6xOPYYpMMiQIU4uE5gkqQC9P69V5Rj/AKqA793LS8DeN4EoFnTGST5RC5GesiM5qwBYx+XTbIwP6xXEft573PrXgbTQgAa6AIkmGRfXAzHqc7VoaLLI4rnXAcKvE8TCrpTVsM4G41GuscL2mloAHoP6Fc07lWvvJ6AGujdk9lBgbjgGZ3z+9ZO0GXR0T9nCMO9qhsowX1MR+tTPA94rdzExO1MW4rh40Oqxt7Uix2Rw5P3LgH0Jn3jNDAW2TKsVu+vrvS2E1CG+LZAcEftUxwXE68jau5kptKIpjJoXE9oKgnf5UnjN4oEDauZpsuEUlRPE94L9xtNtIn0y3zziknhON06nb/LI/UxT9u3bNo6Rk9SKzhO8du7pAME5InI+deIQkJjb7RcjTcEMBv61zn7Ruzx4ouDqOb5jr+UV1XtjgwylliRmf3Bqgd/OC1WQ/wBD/tVYRyvCz4zaKt9zeAZr6eHdFsyMknEmDsPevTfAWGS0qsBqCwYwCVAz6mR+xryZ2T2hcsXAyESD1AYEehB3EGK9ZdmT4FskAHQpMCBIUdWzEf75r6DhRZGXRivp7jbT0lc7n0x6nFNuIvqv1mIEGGGeY5wfT1GKXxvFrbEnczEDJiCDqbpmOu9Vjie092Jknf8AkJ6VmxIqFtwcJ2Ip9eJkyNIyT75EESZjocRtW5gzG2k7BmkDScscSI2jr61T+E7xBmZZypj8wCP3qWs9rzsaKGm6Z3Z3tspePQaiIIxraU2MtCqSpI6ZJzihtbkwOY7DBuEEA3LRjCL8UT/DmtcLxK3BB/Oha4uaN8AoCGYApzCEUicT1Gw+VE7DAggaqWkzBvz7bJTIHOneYEEeIQLg1L92vKArrEmcLvmhMA0BhOrSSrSxi4NDjwbeMOBuTu2RRnt/DsMABsAahrtfdW84YaclTytvNCdZEEFVaMH7sReEf3ac5PiesGXOcViLLd3rr6ePRO08+Nz0SrXZ6uAzXGRogjRaGV5SYhomJ3O9boa9geKBc5FLDIPCpMjDHn5skE59a1SMa3KKjnkul7B/cjbLb7IqAMdQG85VS8C4NLgXXOkabizC9FGM0RBOSJIycG4QQPCujUSEXpMRs2KGVDk9ZnobpC3AIwORQtxP4hC9JooOo8wmclTLmGHh3F0JyiDHqMttXg2/dFxryVB58byg9oZUKYJLaZJLMCmCccqkqRIAB56XcfSkCg3VLXYJMqoBmN9iYUwJAUxSuJ5RJ2rfhtgEwhoSAqx2tx11CBbRrpfACAs2N8DJgZoHDdn8TeWTFr2bLe/KP9zU5w9qTqBImRgxg7jFPrYCivAStTsQigVWs9gcRYYrb+8tydLEhXIOeZTiRMYPSnlvi7trLo49wCf1Wasg4pK215TXCzoUf13xDhKl+CZjbQsNLFVkREECY9dv2Ned/tv4QW+PMb3AHJ+YgDPsB/xtXc7XHshkGR1B9vQnbFcS+27U/HoxHIbS6PlqbJ9STJ+oHSteG4FfMxWFtSo/uDwZKMx/wirn2hxDra0pIOwIj/uo7udwWnhk981P8XYkggTgVixHS8lacEQFGDheG4bhxf4hTfusYCk4nf5AYzv6U47Dv8LxWpUQWLoUspRy1tgIJBHQgEGnZ4dHEPaVuoByPnFOOH7ORPJYRP8ACoX9YphisyxFUn0Xl0g0TRLburKx5kI3/nsw3zUx2fegRJiaj+O7St2FJusEG0nb5U64DtBGQMNJXpBkH6is8ZluayVIagzgmcT+tRvGcOxIWTzE6j0A9/psKc9odqW7VvW5VF6ktj9aTwvHWuIUNbYOD1H/ADUxlNFJFaKP7c722uC02rVu35QzXHyJOw3EkxO/tQ7XE2eOsm7pW1xFsxqTAOJEeoPodqmG4RhsFPsR/saDbsGf7tB8sf7VpdjNLMsLD9BzXZpQOy7zG3pfeozvD2drsukdDHzFWK1w4UzQuPsAhvesZdqvPqvPtlZcL1DR+teveFSLa+yj32AB5j7f715V7U4LTxkD4rgEe+uPqK9JcXxmRbnCAA5nIEEH1jbHWa+o94yysmGwudATTvBwty5dBtupUiDJJIjaIEGQfpmox+6bMOa6w/wqB+5NTH9uApFztkL6VkgEyV9JpxWtytUYvdGyqBYOpdR1zDsWjzEYIECBGPqahrvYF62xZb66RB0sCGIJjBGDEz0mrUO1g+0Uq5bBFdIEUVNc9t0DssRtsMU64y5pKuN1IPX67Zppw1zS2kwATipG/aGneuirSoxD35SzbgALgeVf/bU48S1sdbdVx/FihaBAiVVoAIHhCLoLLzk6yQ/pBl9sVrgiTbBAzGmQNMm3lAbjyTIlcAjLbRSgk5X4sBlBmHBuWz41z+KRyzlxgRXzXNiKC558Kwee536IA7CN77xfBGrJmzcY6vj5i6k809BW62OCuXOe3oKtn+94g5PmEo2mA0jHpWqdhcGgS0U2S/WeKfUjaBRHZQZTYGQFaTAuAMn3VvAh1I5j0Oc0U5wwgNkq0ri4ArDwkzho834jmhFI5Ryg6lUGbS8wFy1CJzGCNO6nzYNa4q9pQkAgNMAA2/71ZJjzkhpPwnmPpRNAk2uOeKA851PRD4YyzMY3MkCBjEgSY2negcQTcbrpH6+9F4dOWKObMCtrZIhHMGqaKdIio3tPtCMA+5PsKdcXe0hiegJ/KmfdDgv7Tce+4OhG0oPVgCwmcQMfVh6V25hMSGDMVH9n2+KuIbvgXiJxiJHTSGILfQGiL2rcEhrV1YBJm24gDc7dIroi5+vXLYYTucYI99hS1z9Yxk7iCPTcfvSjCnVB/i3C4XPez+3hcGJg7T1qq/alZ18NbaM27pz/AAupx9HH/wDVWnvB3Su8O+vhka5aOSiiXQ9QAPMvpGRtUN2zfL8HfDWnxbaQUIg7rMjBmDRiWOS42TFwiQULu3b+4t/4AfzE1Npa6xJqE7vXI4e0CIOhJB6coqctXKA3U4AkKR4axAol23pUsegrXDPikdqXuSKsRC01mFzj7R+BuX+ES5blgjEuBk52JHzqO+zRb6LdR1YWmA0TI5+umfberZZcoWAJAY/SpXhV+IiYHWlDu5lXDhg4gxJVF+0Xsu/dt2RbVmRNWoDJkxpJHympL7P+Du8Nw83QRqMqDvHyq2XH1bCAP1prq51nIB/7rhccuVcDQMQv1KsvDEOAfal3LNNezbmklfy+XSn7NRmCFLiQaJoUprxa4p1deDTPi3wazlHi2lcyudjm72oijYP4pn0SHPzkyK6LxPHFQSTzEkk+5MmoDs/spv7W97UqqU0gkMcyPwgwMb59IqyW+4d+8wN66iW8HkJZiPYkADpnO9axLwI0R9nLMMFztUy7Hs8TxXieHo0pADMWGowSVGlTJAg/UVK2O5vEk/eXrajMAKzyQJ66ffp0q3cHwSWLa27YCoo2yBjDE9STvPX1opxP/IHKOpOTj57Gl+mB0XHdpeTRc6v9h3+ELM5DIWlHUECYmCrZWR88g1McFxmpQRVl4rhVdGQiVYFdjnGpedpJ3iROT0iuf9ia7d67YY6tGx6ENBQj5gz9aJwgpsPELxBVjNgNNH4ZiF0t9D/Ot8Jb9aLdSK8dlDiJhN+CUgvAkghhCyZWSOZjpSRrXYbnNFZNR5eY4AIDXW//AC2mluQfFG+6waZu+h1aJAI6T+QkZ3G+NVPLg+GQSuBMuQUm7aItJCLjVEwcLvWLEEEW8+WStnnLBJKXm5rYlWyJvsN8kQqEYJIwTtWVprt5cW0fRuOe0kBuaNJXETH0rKTDb3RAw7an90kO0yeZ/dEVNOFwDqVSJtg7XLXOxLtglcTu2BUfd4tXu4C6RJUgGTqzktk51em+1E4/iwgIUgsZWRqZiFIZGNy5k8jkYnLHOKacOgAmvYYqTS6KaqQW7FGPEn0pnYBNOLSTvWpo1UuaNUPieHV1Kt1BH57087B4e3Y4e3aDLyjqSSWy5MYAklv0zSDYkGKYvbbPqK6TBlTAeIlWhSDiQfqWiRK4GBBHX03pYM7+2DJ3EeUe/r71VbgYZGPlij8Fx9xesjPKSY/PcUrXxcI3dnMSCrKD6+38jgf1muZ/a12jdt3rAA1W9BJUjrqIJHoY010XhOMVxjBxI23wfnnr71VPtN7L8SxacDKOAcdHwd87qtdxKsQ4IAxAHKjcJxI6bVK8NxFQV5QhWOsz8+tPuDuZrEAtTTCtnD3cCovtPip2NObT8uKh+LuiSW2H+1UAmDpIC1ZsFz9f6NSlrhIWNYH9fpUdwFi5fYAEpbzkbz6Va+D7n2f7ONYLNGWJyT642pGtcbKsXGw8Pum+yhrXDwYLr8pzQ7vCFfepftru5wSWQWdLIBUl/ECEZAyZ94qG43gXsB7qXNVhYwcmIyQ3UZFee1wuobj4T6CR4otjiCpU+hg/Kp1bsjFV2xcDjUuxqS4K5iKJS4lphL4hs1H9p3YWnPEvmo66dTqvuP50RCFzpCZ8Xw1x7ShWKDO2CTHWumd3kK8LZDb6BnbBGM/l+lUo8NrChclmAHvJwPzq+Xb6WkAnYQIySI6E+4/atPZxAJXsb+hrQjsYzt1O49m5j+fTamdztG2vxAkekscY8x9R/vmozjuLNw5wPTf06/Qe1MRaE70xfJXsPABEuKmn7UT3+e5x5TLH3PTrvUfcZWuNcC8zQCSZOJjP+aPlFBewJBnanXC8OAJJoSapMrWiUkuf6FIdzG9Ont42pqbdWYK80gptxLSpA6iicDxxICkgMoXSCWAJtywhLY1MdIaRPwrgzQnEb7Gmn9rNtw6zggkAkTBmMflWZ7ZukNFNLxdy2NCW7hQeXTaULByAAXBEAxkDaspFjtMIoVbbuo8rLYuuun4Rq1GSBAPuDWUTR3R3Wforyk1yA79d1XTxDXGlmJPqxkx0WetSXDJ6/l/OmnB2YG2f2qQs8KY/4rSAjbRO7bKae2bIpnw3CkZNKv8AGBc1RmJROBdRqV2hxBUSBn06H69DUBd7xgmQDjBwYB3gn1rLvGLd4hEF4qrE6sgYAJMSDnFW7g+HWymlBpAyfhBI85JbmaRmf4d6JgJMkrn+Wqd/5kTrIG0xjPSdqf2OORtjVpa2CpUgMCIIOxgSAzPOoFcdetV7i+5SHm4Z/DM7Za2QRIgnI+kjO1Nl6FUMduohL8aMqYI6jej8ZxwvcLfVo1Iur5xkH28v6VVW417V17LxKxkGQQQGBHtmn/Yg8a5dslo8Wyyz1yR/yfoa6HGY6qsVjcmYKicZeDPHpmn/AAixBoHH92+I4Z2N22dIx4gyhziGG0+hg054QZFGBF1BiaFWOwITP9elVDvPxgtW5mJMVb+JeEUH+vSue9/uz3vC0LYZuY+XceWP96tgkwkaS2XDQKud5O9V02U4dGYAcxgkEDMaiNyZ/T3qp/2h4jU0fM11vuf9mAuILl+QC0R8RxmSfLt+hq9cN9nHZimTwyE6iMlzt7aq1NcG0WDEbJmarzKWq3d0e+lyygsElrcyFJOkz8IBwvrNd44Tud2aIK8JwxknJtq20/imq13g+xzgb7FrI8AnXhCdJb4eUmB1wI9q657XCCoAc0qD7kdvC6z29hJIHsen0mPyq68L5iPauXd1+6XEcDxoFwAoSwkGZEEBo6biukW78OPfFZcRoBotwcXNDilcW+TNMLJm6v8AXSnXGHOKb9n8HcvXtNqNQDHJgQB6wfWs5GiORNVYeymHjajtbR7n1UY/f9q2vHlyXYyTk/yHtTi52U1jhb5uFTcZCvLJA2gTHWZ6dKp17tHQm8UsFoAK0YeVziVY+K7WVRTLh+NvcQSLFuQJljIXETBjJyMCalu7/dZPCR+JTVdPMVZjADToBtr1HKDPv6VYzAEbD0nSII0sAiifQ5/FvVRNyodjAUaFT/8AwvjJhggOfjnYSYCgk4zEdazhOKuLcKXyEKHyk49m9wdxVua5p3MdTnQDpEMYEseXPXYVW++txLdhSyAtrVEMARpzgtzEFRG8YocQCL6qc5ddTNi+pEyD7/yoF8xmoXs3tFio5dI+k/pU1abUKvDqF7JlqmFy/P8AWKjeJsyDA2/Me/vU3c4ADO1MHsQZX+v510g6pgQ4UUCzZ6/SYrKkG4Uz/wBVlTCjIpS3bin3D29NN0EUm9xoApRRddWic8VxkCoG/wAS7Ex+1a4nj5MVsWwELEH15tvyo3OlcHdFFV+1O0CnEW2BAKMrSuDv6j2muso/xemTBJyo0PLvA2j02O9cb40eIWb3P5dKuXFfaMgH3dpmYR5zgHTpcdcYGwHX1qWHLqpc0kK7IfqRHUsZX1ZoAJU/qc1jXlG7D6tJ21KZaAOv5jNcd7S778Y7gG8ygiRphdhpMEZGD+tRX9rYnmJJ9Tn9TSjFIXW9mLrldd7yd214sB7bhbq4DTqDAyQr6RgTMHMfWozuv3evpfVrqhQu/MrTIKwApOM9feqTwHGvbIZGKkdVMf8Af1rq/dztQ8Rw6O0SeVswJkqSFHqw6+pzXWEOcJupxWOwmxMhA768KbnA3gMsFW4BOeQgtgewP51zHs67JX512cwRB2MSDgEGVbG5+vrvXFu0eAbhOJuWTMKZQ+qE8pz7Y+hqsSwKz4ZgwrBx3T/uoXjuZsGIp83GAgU3ZBM0Oaq+hhmDKTb7QKAAO8j3PWjp2ntIc/5j+dCWx7fzp1bXMBZpBBTnEy2hK/tIHwt/qM1r+1r6N/qP+9PVLEHliKAw/FXnQpGMU18GTORTy7dkD2g0h/TcUK62YoMxlDiulO+KMwfapLuDw03b10/Cukb51EFtvQAf6qhLl39FJq9d1+B8HhlBwXm4wJjzQCIAkwukUuHV0rDiXT3tXghdtNbLFZ6g5lSGEKN8dPlVYTu1w3Bt4vEXNbA8gbABEFSLayzGep2jarezx7b9dI5d8ZJx89hXK++F9jxl0N8JCqPRQo0x9DP1NJikVKvAaXHLNFbbv2gcKCQPEjm2XSMiQcHVv8tzT3g+9XDXfLeUdSC3heYQ3mEkznEbjNce4qelNL6tHucUX1HFaz2VsUK72L2NUiPMSDpXA0vLtk7TOPKM1QvtKuHVYX2cnzGSulQSzZbljPz3qv8AZPH8Rw8eE7LA23GRB5WEfWj9o9p3OKZWuxKrEic7CSCSAcdIqHOJRjDLTVSnZahrQaT+4n5japjs/itPWoHuzxcFkJjqKmeL4V15gAR7D964KLtlPpxGoetA4i3nFRHCdoHapO3xU0+aQpFDRD0Ct0tgKyuJENrk4z9AT+1M7vDM2AG+oj96mb/aS2xJ2/KoW/3jtztPzNAXIBmcU6scCtsSwE+5n/iq/wB4u2ZGgHJpv2p3hYiFgewqEVSckyT1rrapBRFsmFNObFkETG8UyZsRVg7L7rcQ8aitlTHn8xBMAi2M7kbxvXSQKJGvAUH2jwa8pHQ/vTXwRIA36AZJ+QronD9ybAE3md8AnU3hrEw0IoL4wd+ozU5wHZdrh827aoRuRCTpnVzGXYEZ6jl6TXgQY/RdOPFgqH2P3Jv3YL/cIer+c4JAFvfod4+tdH7M4JbFpLSSEEASdJOrmkncktPp5jjFLTG3sBkKDp5lGppYyMYnrSkb0O+AQYwRqXnbJ6jE+bamwy0EEH7LJiPc+6Kr4nYGOunzSDk53z03FU77SexxcsDiRh7UBo6qzaGEneDBHtq9atyNMEHeMgzhv4m/iHT2xUZ3oteJwV8bk2mODqyAdQ1HG6jb02qy4Ft+uiGIK5FwvG4gnIqQtXJAqtaiD7in3CdoDrg0AhaGui6sNt4xtUjZ2kfnUFZ7TBOaet2qunersmzAhTHi4im3EXv2qC/8YP0pZ7XmulTmopGcetNmvxvTG72kPnTU8SSZOfaichcZVi7Gt+Nft222dubpyqJIn3iPrXUC0Cdhuc6RnDb53z06VzPuEf8A1YJ3KOJmIJGM/SPrXStfWfXIIxqwedvRhOPQYpMMgNNURFVsvEnaJJMgDlw0swnb/wCO9RPbXd6zxIPiLzKCA6mGGnIm424IPUEb1JF+vpJMZiOVxraAOm0bGklv8xWeuoymDzGFUlT7bneqe4Vk6jRU0EWXOe0u4d9CTaK31n4eVojUDDcpx6E1XnsFWUXFK5nmBG3pO9dkczImSJG+syo1odgqkqTvG4zQ7wDypgzIgnXGpdaHQBpABBGfwjOaFxaCa69FrbjOiCuYowImmbXOb2iugcd3W4a6TyeGzEHlYBgGEf3aDThwAZn4s1U+1+6lyzzLzrE9BcAGCTbBJgGMidxtUZxZUXyoa3dKNqG4q5dh9uK43z6TVLDTWlbQdQ+tWRqFC6Hf4JWMgkfNZH5ii2Oz3jGg/mP3qocL3lZV3Me+amezu9Zbfb23/nRZkRbqFNHhX9P1rKUnaiEAhlit0i93lQe0O0LrOcggYn+XQVF3L351JXoW370zt9hX7qh1ChTtqdVJGoLIUmSNRAmIzXHBrbpYmgTe005NGmYABJOAAJJPoB1qSsd0eI3uBLSgMZdxMIeYhFlmjfaNs5q19kd3k4U65LXAG52K21m2dTBZBbSyk7AyEOc1LsZjRTwXQ0lI7ud2xYUPcH3rYGpwqqSoe3pjnJkaSRHxCD1sauPdVY+otCLqyMnnJ1/4TL7YpunKOXHwgjSgOkeJam48s3KSuJGWwKIhnKnDYDLAxcXWh8W5k88+WcsMYoRiEm5v05XovFtOcB6I6XI5jygwSRCDmBW5zPzHmAbYHy70u28c20QWIIAlRoeblzfAHQYXfNAtXNXMOsZUhoFwEP8AevjDrML6DFLtXJg7kQTBDwQDbuDW0KuwmI2bFM19qm50+37o3N57fujoY2yRGdzybTcfGVMbdTnFKQztnYSDqPV0OpsbE+u4zigo/wDmKx1DmUwc4RSUb28x3ilBukyRAGQ5ledOUQqkqTvB8tKx9qnXTlFBHOaIysG6zMddZhpYGfKIYe4wKHxTBkYHMqZGrUYYFWEDAhh77Gs1Tyz6QCQ0TzIdC4EEEZ/DvTftXigti4zbBCYLCYdSANCj8YAz75q2voKmxRlq4pd4aYNMLqQan3tUO7wYI2oQmAooNGnrR0Q+tFvdnGnFrs250UkVRK5CCLM9TWjajqafr2Vc/DFZb7GfXzbVEqsqZaPSnnB8Id6mLHZQBkij/wBk9BA/X/ipJXWtWd3r3hX7bTAmJx8QKznGJn6V0wtq+s5HOQG9zyiGHvt71y/ws/1+Qq3djdvAoLd4wQCodsrmCsjYEEDJ9N6tj8oIko3tAMqwNc1HOfUTrOeRxjlEGPX4sUh7vqZInBIcyvK40LyiVad/i2xWnuhsHY50kg4caWGhMeaMmd2zSbl38U+pBIEwNFyLaAk4IOZyw2qnvvU3HPleDec+63ceMTlZAEg5QahFu3AyhPUfDikXWjlBjcKCwA28S3Fu38iMkGFO81p7pXcxE9QgJt7wiSzSmYyOUYpLEqIHLuq5W2pKDXbGJdgRK4/C2M0T8S9TdI0c56LVxunlVjABYIIuKCvInMTrEZ0nmbNDa6Pi5VaGIlbQi4ui5jzk6oOYy4zWyccvKrSoMraB1rrt85lydUriMucYoYcHmB0q27LpQRdWG+9ucxIcTiDlcUDn1ub9OQUobzliVTO8ndo2/vrS8umXXYAqYcorHWVxO2Ad42rRuTXVEu/HtBDMywAMG1em9eiIKg4CmE6zUJ2l3btXQW0kOBBa2Z5reH13LhVCSpU5AMhjJr2H2kNo6bxb1XThnTnP0XPtcGndiyX6kfI5/Opv/wAhkk/faiC4Atpq2UOkuzBV1KQcmMxNRa8KbF422IOAQQQQwIBUggncGnZjYeIYaVBaW3CKnEaRBBJHX1rKcsgnasp8i5KB2gMD5j96v/aiC3wt42wEIHFQV5SMMcEe+aysrJ2mrmDceqbA/qb4o6IBauuAA03DqGGk2FJM7zIH5Ci9h2wbYcgFito6iJaTYtgmd5gkTWVlGR3HfmHspxD+G7ySO7w1qrNzMbdk6jkzD5k5nJpfY41tL8x0nLZ8t25p39IEekVlZW1wGbE/OPQrmPQ4nl6FL4Ea7xD8wm8IbIgNbgQfSiJzX9Lcw1uIORHgpiD0yce9ZWU7QM36+6N1HH8p90S4ZvKp21qI6QbNyRFb4sw6qMANYwMDzONvkB+VZWUuGBLPBHq38oS+NGkKF5QPCgDA/vVGw9qiO/Q08KAvKCwkDAOZyB75rKypI/DH/b0Q/wCkeJ9AueXBtRAv+1ZWVkC1MW7qjUMVO8GgjYVusri8iBRO39TTTihzL861WVKtl04tjmofE9aysqV3RNlGaeKKysryB6Nw/FOq3FVmC6GwCQNvQVcO1l0odPLPikxiT4TGTG+QD9K3WVsYB9Nviiwrt8T6BaVQEQgQWKkkbn7sDJ67D8qD2Wg8C08czLalviOAMnc4JH1NZWUeIBld+Ye6Se4fEe6b9lCbGs5fT5jlsM8c2+KT2cNXiM3MwbiACckAPIAJ2AgY9hWVlTigZnf8i0vvifm+Ujs5Q965r5ou3lGrMDw7XKJ2HtQ+FGviWD8wW5bADZA1cIdUA7TJn1msrKNzRJoktn2Z7hAmeJCHKq3CFVOQJS/MDYbD8qrvflAOJsqAABagAYAGtxAHTYflWVlZwAMRkb+i7jf+W+yYCt1lZX0VlX//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Franklin Gothic Book" panose="020B0503020102020204" pitchFamily="34" charset="0"/>
            </a:endParaRPr>
          </a:p>
        </p:txBody>
      </p:sp>
      <p:sp>
        <p:nvSpPr>
          <p:cNvPr id="31755" name="AutoShape 12" descr="data:image/jpeg;base64,/9j/4AAQSkZJRgABAQAAAQABAAD/2wCEAAkGBhQSERUTExQWFRUWGBgXGRgYFxoYFxscGBkXFxUYGBUXHCYfFx4jHBYWHy8gJScpLCwuGB8xNTAqNSYrLCkBCQoKDgwOGg8PGiokHyQsLCwvLCwvLCwsLC8sLCwsLCwsLCwsLCwuLCwsLCwsLi0sLCwsLCwsLCwsLCwsLCwsLP/AABEIAMIBAwMBIgACEQEDEQH/xAAcAAABBAMBAAAAAAAAAAAAAAADAgQFBgABBwj/xABBEAACAQMCAwYDBgMIAAYDAAABAhEAAyESMQQiQQUGEzJRYUJxgQcjUpGhsWLR8BQzcoKSweHxFRYkQ7LCU2Oi/8QAGgEBAQEBAQEBAAAAAAAAAAAAAwIEAQAFBv/EADYRAAEDAgUBBwIFAgcAAAAAAAEAAhEhMQMSQWHwUQQicYGxwdEToSNykeHxMkMUM0Jic4LC/9oADAMBAAIRAxEAPwC6rF1jB1apEg+OwW8NS8x+7ULdQ/iHKNqIG1nm5ickE+MwFwC1eGlfu1AdV/EMNgVp0DEpjMgBj4hAuAXLJ8G1CKFuKRzdE82aKx1crbNko5B5by6GHgWvS4B5id25pr8MNam45vK/UE818us9NFhckjXzkZKki40oPCvAWrXIsqwMScv5cUQkrCkyy4ALA81kSNNizjmtkmJ/CIrC8efAPMysVSceFf8AubQLNuGySJcZEUQEoMmIExy21JtDS0W0l3Bt56iFXatTQZub8jw1CEnnxsNQsYEckxEqoLBRIHi2YtWhOwK5IMJsZokY0yVUmACRaEXBqTkTmJD8udJy29YqlBA5Y5R5bSk2xrt+txwV5cThWxS7duPLIB5VI02wQw8S3ztLnJK4/EcYrQy4qb8OxQk899j0WIcZlVYgna0IuKVf+MnXnOky4yaXbJUSeUcrNGm2uAUuyz85/F08q5rdoA8wwG+JdK4ugz94+SQ8nEbrilWvxbbEkRiRoufev6EA4g8oxmnYLVNzzx3ROPOa7rLYKiRiIkiFE28ZuXJYynWNlOaVbUjy5wBIgk6ea3Ny5vKmNj5jnFbtjY7kQTEMZTkca3hRKx6Hzb0pV/zFY9HMpLLkwqkq3t5t8UzBap1UE8+dgtIs5U74DDmMNzodb43naRldqUnMQfWMgi4QH35jygB16T5dq2FnEyemzn8dsxhV6xPouaXpnHrGDDQGyOVcYYdZ2OatgtU2KglIUyQTk4xIc76HGOVem0/Fitg7TkiNyGMqdLcqwoJUz/m2xS98HrEgkHDcrDQvvG87mt+k+xgxmDpeEXJwZ67iraLXsplIIjE5GBJByjalhEgZWeo2XFYy/Dt0AJAG+pORPQiMx5TWhfAB/h+SjkM4Vcnl6fwjFV+z3+4XxLtrUUNmQ2oBBysSu2SMAY3nbNUGk2mynOArCw6bA9CQo5zjlXM6sZjzHNYx9cA5OQg5jpfA5jnOfUZrdtgyyp5TsRCiH5lzvMnpHm2pN3iEXLMFBkzhcMYY6mzhs4jcV4g7255rs85qsyoJOOp2Qcp0vJMscZ/yjNaKlZjET6KDoIIl3kmVxOdmzSrV0GWGwMkiI6K/O/Tb08tb0xJ3In0JlCAZd8CVIGw65qXA1vYLoKEU30/xAERnZ7f3jyTuRicsdorUTJU76gGWCYcagfEfGGB2n4cUVk3jJE5wxlYZDqblEgn8xnFJdNRIGd4PnInnQ55RBB9dhmoeD3qnRUDz59kLzGd98jnIDjS4DtyiGUHE4XbNIJkyeYjJz4hkAW7onCLgjb+LFGuLqkHMzgw5AcR5RygBlG8jBpLmfNmclSQxgjw7g8NMem8jmO1G8Gt9FYPOXTdp/wATLPUXG1Wx0RYRSyN7eYYMUm6PhmSJABIaCg8W0RatwoxO5B5V3o7mNzkZgkZ0DS8Wre8qZiTuuKQ6lRp2iQASFE2xqSLdvmaVnE7IMZoXg735+nRIDz42HRAurPJMTgKzDGsa7Z8G0BEOumWgwpzmh3DOGkK0EqxCCLy6W+6t8xh480Zc82KO6QNI5QZVQStoZHiWsLznMruPixSCojEqrYxpsiLyyM+ckP8A4TNzYxQOB3vzzStPOWJTdrmkS8qDDsCVsgjSbV7kWXbo2fxLmkFjbEmViCcrZUmzyvuGuXAbeeohBkTRwYGo8qkhmK6bQ51Nu795c5jDANsp8m9DWV54grDMQAolPurs3r2crBmBhDnNZyDS9+DY9UwPPbbcoCoUHLKxygiLSk2vvLU3bk3HBQ6cahh9qEiY+7kBpVXWFkOPGsf+ovSx5iV5QRL7CKOqFcqJKxkAMSbOV1Xr+BqttEx1bmxQvCk8nMwwGAF1sTesMbt3kXBYTBALjOMZTNKm5/k+yYHnufYoA4K9c+8smz4b8wluIbLZbmVgDzFtgKyltcvnNqGRuYE8U3xcxHKpEAkgQTgCspGfUyiD6Jc2JoW+ZE+dU5a3EoOUcyorFbaiYu2PubXMcgrkqTpbBmikDbKoxMA6bIi8sjkTnJFzGdJl2yYpItlBC8o5kXy2VOmLtkTm4/LKmJ2fFFW2M6ZVWkBgBaEXR4lv7x+ckOSIXq/lxSAXvcfzseiyF3PfY9FsGBqblVuZo02V518O7v8AeMQ3NmDzLmiISoLHEczEBbayg8O5LvLsCsGYyEGc1q3nmGASSWUAQLqw8XbhnFwauUD4cUS0PijbLEAGCB4d4G9cgDYHAUwh3mtYaZN78Hjuhcee3j1K3btlcgZHUACTaGJu3ZJlDEwdmzREt/hz0DCCTA8S0TduT0JGARzdIrVtevmK77OZtjSZuPCqShHQHLb0RU9OYjE/3hlRrQyYRSVY/wCoZxWhrTOt0Ljz52GixF1GRmfiEOYcalOtuUAMDtI8u1LTmIO8x/8AsIDjS4k8ohlG0+U4zWaNRjf0mHI1DWh0jlEEGJ9BmiAajB6xgwxAcfgXGGHWdjmmY00vdETzl5WkzE8xwYMOcclwQIVcRt6nFKHTqRG8MZT0RIAJU+24xShmNXWCQY6go/InvBzPmpSyIn2xgTpkNCLkyDMZ6UzG2vqjJWgsY9IAmN15khEjpPpsK3p6bDYAwPNleRfQiMwcGk37otIWbAUekDkyIVZY8v6LtXCO/Peq5xDnTxN+3ZE6VW06W4B5ZYRqGDvJ+VLhsmLonPhdV7x94/CXlPIcFlKnSW31op1DPWMatxTfsDvxbvXBauEI5iDhVf8AFmMnr88YwT5vft++Dm6ze+pjPz1bj2NOOF7efUrFiGUhg3URkfOI604woCHOV6L7V7cPDm9Iyg8TSNIkKIu75b4D7hq89d5u2Gbi77LK6+UiZgLAifXkWrk/ftb/AA+tzFy3aa2dyGD27iDJmBqZPyG8VzHieILsWO5M/nk1TGwuOMrq32b/AGiHh7YtvJBLEnlnpEEg4GlR9TU12t3qS/x9qwHEDwhhgQWIN66WJOFBZPUQGgTFcQ4fiWWYJAYQY6jePlgVg4ghg6khh1613JWVzMV6ET7UbNh/CYhtGNXmMMzgx+KQqRG8zBq/8HxHiW1fSQSNUNzMIwQRgKSpH5nFeRuF47TdS5OQ0knPsd5kxXauG+37hyX12bkY0DljywQR759ehjpRPw+kpGv6rqjj6kT6MZXI5RCglT7bitOu4+YAMGNnTkWB0O8HAqg9j/ao3E3baW7GGI3aIAPOQF3JBELticxXQAcY2zp2AxzJAXJEY+Q2oXsIm6Zr5sh3FnBwDODAw4BXkX0YRmOuaQ49cA5IMLhxpbkXJyQc/i3xRmTEDAMgbIOaGXbmOcdNziksPoDPog5xByeadWeh5hRObe9xzxSA85qguYycfEdkBgaLmBLNjmzPw5oZUp7R/htgm2OpMuwKfMQnSaOccxwNyQFUbaLku2ek9NhQ4jMbZJAG6AK03LnqsdPhOaF7b3ukBQTbgcuPhBGlAdI12/vHlmwSuJGWwKGLc5XZpAZQBi4utD4tzOGnyzlxjFH8PeBJHUAMSUGpJuXMCVaJj4jnFDNvUTp5ugYAXDlfFtHU/KMz6jK5FA5tdb8n2Sg8+fZAUajqHWOZQGgXAVeLtzA03FmF6KMZoSiSGIBI0kxFwiB4N4eI8IuykxGFbBpwVDnoZ9heIW4JH8AC3F/iEL0mhecjUNRMEgxdMMPCuroTkADAT5h5pFZy2oo6/PFMDz23lAjIPnZI9LzarXK2TptoWtuPQyx3ihOmdMhmTC/+6wa3N20RbXTbQlC0TB8ok04J21cxEEqYckoPDugWbXKJRgYJOXyMUJwVhScrAAMZNk6102LO+q2TgkTpWVrKWmlDc8GwTtPPjqB0QX7QvWzpRSV3WeI4ZCA3MBoKSsTH0rKOnaD2R4a2bjKvlKpYQaTlQFLgiAQMgHFZSMwpaPw53m/3VRP9th3mJ3ulraKyVGQCNQAEm1D29V+7JM220yARloIoq2pJK5nUAygMYIF20fFuyNywwGEuNopC2zJIGpknIAuNqtbTceEQtbeJgHmOTFFNuSQOYiQDAutgeLZbMW0wWifVc0mQ1objh26IHHnuduiWqhzIzM5AFwhbgnztygLcUmBqHKMCiJzEEiTudrpGpfDuCfIsMBMSMNitG3qJGDMwD95Aca7Z0LyKA6necLvmiRqMMN91aGMOulgbaYEMBvI82RWprD0N+eMoCecvK2vSeYjMH7wyo0ONKwqkqwx6scYogXYblcCYYygJEIkKCUJ9PhxWh01Z2JBjONFyLaTO4OZy3SKIoKxPTphZ0DMIkkyuYzsuK0MYaUN0JPPjZb0fD6YAMYga7cW0+RGYPLSwvTYGMGB5xI5Vz5hGY65rS29MAY6DZRyjUkAcxxj/ACnFLVPTAOBgIMjUufNvjpucUzG2oboiVsD1wDB6J5hDYGZnOfxb0pRGTjYnAUYlW9zjP0GaxV67AxsAvmGcnMz6RuKUg6xGxMAD2bmPynpsKVrbUOqMlRPeLj7dmyxurqWBK4UHScSTJMjHUY6VwrvJ3y4S48f2OwE2HgNpcZ+Ngqgk+2Peuk/aR3VXiJuX71020UEWUnTIwSTGTt7nMdY4R25wFhGIts3sGG/p7jHr+laGCAED3VTftJrRP3YYA7atIOZwQuD86jtfSiaSQAASfzOf6FW7sH7MeIv81yLKn8WXz/D0+pq3PawVK41hdQKoLdIED2/nSNFdu7N+yvhUA1Kbh9WJj/SIFTVnuNwq7WLf+kH96zHtbBZaR2VxuvO6pvWzbP8AvXop+4vCHexb/wBIqM477MuEfZNP+EkfptXh2tuq8eyu0K4KaUvQV0vtv7IGAJ4e4D/C+D9GGP0Fc/7Q7Ju8Pc0XUZGHQjf3B2I+VOzFa+xWd+G5l1du5PEXHuqocqp0lyIGlEiQrNhcbnrma7nwneqwxNu0fEZeU+GPuxpPKDecAMYEQCZg4ryxa7UcLoBIXrBifc/kPyq091u1Lty4iLc0KW3+M+sEkGI6yMnpXHMlS10L0uMiVxMgYA9GWWJJO5GJ3NYVnI6zkAbMJHO38U7eoxTfsrgvDtASztGWPMxxqWXcnofcZ3p0yzt1nMajkalMnAgg+vSs723utIKFE5/MgAxqGl+dsCCAcfh2oZHWJIycBzIGhxqaFXEbR8WKMy6ukz7a8MIP8IhgPXY0hxO4nqQRqO2hxpXA6eu5xQubehulBQWXP4ivtraUH0RSUb283WKG6TjcjAkByCB4lo6FhFxq3jZc0Z/fJHQ5MoIaLaYypmJ6jFIdSOX0wAYiUGtIt2/VZxIwoxQubWxvzySg85ogXE1cuM4AaGgOuq390nLh1I5vwnOaG/NhtmglWjy3BoYeDbzh480+Zs0d0jlHKPKoMIOYa7cInMYI07qcNQioiDyq0YIFoRdHoOcnX/hMufSsxbahv19N0zTz43PRAZoA14B0swMIDg270Wrcu2CG5pHMuRFBabYzyxB+G0rGzIblXVcuA285kEINppzMcx5QdLNCraHMDbu5bnPND9D5c0FZQaoiNLMQBbUm3Nu5N25LsCkGYyE82ayFlqG5/jbdO089tt0m3xQtDw/7PccLgMnDal0/BDM8mFgT7VlaXibCDTctF2XGoWLlyQMIfEKkudOmTO9ZTMwJaD9N534VRbNcjjvCN1zzMs4P3jTa5WhEhELW3B33bYxRmSOXcrIAPNm2Ndsi1ahVlCeoOF3pDGPNPqQRE6Pu7sWbUkyraoJYcwwIoukpjaJAEBATayIt2yWaU6ScKMZroZehuNfTYICefGw6JbW/h2GQoYAASBctfdW42IIyQeU7zRNPQiA3wmExdX8C5kPjMeY5pIt6RAGkZVRAtjA12gAsucSu/RsURU9OVSSBgWxFxdS5nUTqxiMucVqazY368qgJ57+KUvvgHJwLYMjQ/KJY5g5/EM0RAVztsTgIJUaW3lmxnr5RmkoOsQDkkLoHOIbmbPmE4g+WiWx1j0JIGMDQ8u/yB2Hl6zWhrNteqJxW0txsNo6BZ07SzSTy4nOxpaJ6fKQB6al5m33IxO9aRY6ZEdJMqIy7eqmPzzS1T0zt0k45lycDB/XemY21NURK2qzkdeoE4YT5j7+ntilA9fl0nfBycYI6em1YFn/qd8g+gg/PpVV+0ztpuG4B2TWGaFBRQ0BsEMSCFGP03FM1tqI3Fcl+13vq/E3zZ4e45sW4DYC/eCQwDAAkAdPnXOOD4F71xbVpZZsACPqSegHrReM4kkkSRvj5mST6ZrpP2ad3fCs+Mw+8u7eoToPrv+VViPGEyUbGl7lL9zO4VvhgHeHvfi6D2Wdvnv8AKrva4cDpTPhMVKIK+S57nmSvqsaGCAkKlLUVois11YarulFa2FpIaiCvZVJQmHtUL272BZ4lDbuoGB29QfVT0NT5EUC8oNCZaZClwzBeeO+Pc5+CufitN5G/+reh/f8AaG4HitB9/XGPqQa9Ad6OxE4mw9p9mG/UH4WHyNefu0OCazca24hlJB/4r6vZ8b6jYN183FZlK7b9mveYvcUeLqEAMHfWZExpDQzHO+I/frbLON94xq6alOkYG3X0Ga8xdwe8N/h7wNpUzAl5gdZhcx6wK9L8De12laRkYiIkZEBdx/Kqe3ZewyiOs4PXoROGGORcYYRn0OaG46Hrkg4ww0tyLvmN5829FdemwMjI0+YSuBnfHTrSWH0B9tA5xB/inV8vNQubtr1Tg85qgvjf5kQFB0jS8IsscZzPw0Nl0j0j2CAm2JGBLtK/MQvvRiIycbE4CDbS+TzH16bDNDK6RMRGSdIUSggy75Mr19FOaBzK216pAUHwoEKInlGBbBga7Y1El2/Dj+LFCCA5WQGwGChMXF1L948sTrny9X2xR/DI8okjEhd9A1JNy5vKmJg7nNCFrUeXM4DKuowwNy2fEuYwZ2DDmXasxZamvX19kwPPn2QUE80QDBLKoEC4Ctz764ejjVywcLigoNn05GlmIXVBE2rw8W6QowAcAGFY5o4QOQYnVGQvikC6PxsdAC3EmBqEKMCaFAYgkajykiPGYBvury4ItrBCzE7NispZanXX7funB57bz1QhxXDDlvOPEXlbncnlwpJEAkgAnG5rKPau2YAu3yjjlYeMoyvLJVGABMTAHWspmYYyjuv8nU8qWVkj/f5GnlS3RbnSCWGkHmbAtA48O7y5dujZ9VzRgCmY0xk8vhqTaw2Wl3BT54TcTQ1jLRpBOpiq6ANQ0XfvLh1GGGrAU4XeaKgiWjIyxC4lB4dybt31WOg8pyZrmS/d1Gv2Qu58beKIlor5R6gELpB0DUk3HJZpU6cSPNREScr1kBgvRl1p945M5kYnLDAoWnTJidMydJY/diRNx8SUaNupzilWTqGqIHqeY4JIyfSa1NbU01688kDnRXnOiOoB5vXqBMB1zzsYwwmB6DFbFwYJjp01HK6WEnAG23ocZple45QfX501vdq+9OGgKQx7rBTNq6DHUiDBBJwCDEwBI9PU0cD6x7T5cjAwDB/UVVLPagfY9SPyqe7M7Q1iDGpY+sdQo6xOPYYpMMiQIU4uE5gkqQC9P69V5Rj/AKqA793LS8DeN4EoFnTGST5RC5GesiM5qwBYx+XTbIwP6xXEft573PrXgbTQgAa6AIkmGRfXAzHqc7VoaLLI4rnXAcKvE8TCrpTVsM4G41GuscL2mloAHoP6Fc07lWvvJ6AGujdk9lBgbjgGZ3z+9ZO0GXR0T9nCMO9qhsowX1MR+tTPA94rdzExO1MW4rh40Oqxt7Uix2Rw5P3LgH0Jn3jNDAW2TKsVu+vrvS2E1CG+LZAcEftUxwXE68jau5kptKIpjJoXE9oKgnf5UnjN4oEDauZpsuEUlRPE94L9xtNtIn0y3zziknhON06nb/LI/UxT9u3bNo6Rk9SKzhO8du7pAME5InI+deIQkJjb7RcjTcEMBv61zn7Ruzx4ouDqOb5jr+UV1XtjgwylliRmf3Bqgd/OC1WQ/wBD/tVYRyvCz4zaKt9zeAZr6eHdFsyMknEmDsPevTfAWGS0qsBqCwYwCVAz6mR+xryZ2T2hcsXAyESD1AYEehB3EGK9ZdmT4FskAHQpMCBIUdWzEf75r6DhRZGXRivp7jbT0lc7n0x6nFNuIvqv1mIEGGGeY5wfT1GKXxvFrbEnczEDJiCDqbpmOu9Vjie092Jknf8AkJ6VmxIqFtwcJ2Ip9eJkyNIyT75EESZjocRtW5gzG2k7BmkDScscSI2jr61T+E7xBmZZypj8wCP3qWs9rzsaKGm6Z3Z3tspePQaiIIxraU2MtCqSpI6ZJzihtbkwOY7DBuEEA3LRjCL8UT/DmtcLxK3BB/Oha4uaN8AoCGYApzCEUicT1Gw+VE7DAggaqWkzBvz7bJTIHOneYEEeIQLg1L92vKArrEmcLvmhMA0BhOrSSrSxi4NDjwbeMOBuTu2RRnt/DsMABsAahrtfdW84YaclTytvNCdZEEFVaMH7sReEf3ac5PiesGXOcViLLd3rr6ePRO08+Nz0SrXZ6uAzXGRogjRaGV5SYhomJ3O9boa9geKBc5FLDIPCpMjDHn5skE59a1SMa3KKjnkul7B/cjbLb7IqAMdQG85VS8C4NLgXXOkabizC9FGM0RBOSJIycG4QQPCujUSEXpMRs2KGVDk9ZnobpC3AIwORQtxP4hC9JooOo8wmclTLmGHh3F0JyiDHqMttXg2/dFxryVB58byg9oZUKYJLaZJLMCmCccqkqRIAB56XcfSkCg3VLXYJMqoBmN9iYUwJAUxSuJ5RJ2rfhtgEwhoSAqx2tx11CBbRrpfACAs2N8DJgZoHDdn8TeWTFr2bLe/KP9zU5w9qTqBImRgxg7jFPrYCivAStTsQigVWs9gcRYYrb+8tydLEhXIOeZTiRMYPSnlvi7trLo49wCf1Wasg4pK215TXCzoUf13xDhKl+CZjbQsNLFVkREECY9dv2Ned/tv4QW+PMb3AHJ+YgDPsB/xtXc7XHshkGR1B9vQnbFcS+27U/HoxHIbS6PlqbJ9STJ+oHSteG4FfMxWFtSo/uDwZKMx/wirn2hxDra0pIOwIj/uo7udwWnhk981P8XYkggTgVixHS8lacEQFGDheG4bhxf4hTfusYCk4nf5AYzv6U47Dv8LxWpUQWLoUspRy1tgIJBHQgEGnZ4dHEPaVuoByPnFOOH7ORPJYRP8ACoX9YphisyxFUn0Xl0g0TRLburKx5kI3/nsw3zUx2fegRJiaj+O7St2FJusEG0nb5U64DtBGQMNJXpBkH6is8ZluayVIagzgmcT+tRvGcOxIWTzE6j0A9/psKc9odqW7VvW5VF6ktj9aTwvHWuIUNbYOD1H/ADUxlNFJFaKP7c722uC02rVu35QzXHyJOw3EkxO/tQ7XE2eOsm7pW1xFsxqTAOJEeoPodqmG4RhsFPsR/saDbsGf7tB8sf7VpdjNLMsLD9BzXZpQOy7zG3pfeozvD2drsukdDHzFWK1w4UzQuPsAhvesZdqvPqvPtlZcL1DR+teveFSLa+yj32AB5j7f715V7U4LTxkD4rgEe+uPqK9JcXxmRbnCAA5nIEEH1jbHWa+o94yysmGwudATTvBwty5dBtupUiDJJIjaIEGQfpmox+6bMOa6w/wqB+5NTH9uApFztkL6VkgEyV9JpxWtytUYvdGyqBYOpdR1zDsWjzEYIECBGPqahrvYF62xZb66RB0sCGIJjBGDEz0mrUO1g+0Uq5bBFdIEUVNc9t0DssRtsMU64y5pKuN1IPX67Zppw1zS2kwATipG/aGneuirSoxD35SzbgALgeVf/bU48S1sdbdVx/FihaBAiVVoAIHhCLoLLzk6yQ/pBl9sVrgiTbBAzGmQNMm3lAbjyTIlcAjLbRSgk5X4sBlBmHBuWz41z+KRyzlxgRXzXNiKC558Kwee536IA7CN77xfBGrJmzcY6vj5i6k809BW62OCuXOe3oKtn+94g5PmEo2mA0jHpWqdhcGgS0U2S/WeKfUjaBRHZQZTYGQFaTAuAMn3VvAh1I5j0Oc0U5wwgNkq0ri4ArDwkzho834jmhFI5Ryg6lUGbS8wFy1CJzGCNO6nzYNa4q9pQkAgNMAA2/71ZJjzkhpPwnmPpRNAk2uOeKA851PRD4YyzMY3MkCBjEgSY2negcQTcbrpH6+9F4dOWKObMCtrZIhHMGqaKdIio3tPtCMA+5PsKdcXe0hiegJ/KmfdDgv7Tce+4OhG0oPVgCwmcQMfVh6V25hMSGDMVH9n2+KuIbvgXiJxiJHTSGILfQGiL2rcEhrV1YBJm24gDc7dIroi5+vXLYYTucYI99hS1z9Yxk7iCPTcfvSjCnVB/i3C4XPez+3hcGJg7T1qq/alZ18NbaM27pz/AAupx9HH/wDVWnvB3Su8O+vhka5aOSiiXQ9QAPMvpGRtUN2zfL8HfDWnxbaQUIg7rMjBmDRiWOS42TFwiQULu3b+4t/4AfzE1Npa6xJqE7vXI4e0CIOhJB6coqctXKA3U4AkKR4axAol23pUsegrXDPikdqXuSKsRC01mFzj7R+BuX+ES5blgjEuBk52JHzqO+zRb6LdR1YWmA0TI5+umfberZZcoWAJAY/SpXhV+IiYHWlDu5lXDhg4gxJVF+0Xsu/dt2RbVmRNWoDJkxpJHympL7P+Du8Nw83QRqMqDvHyq2XH1bCAP1prq51nIB/7rhccuVcDQMQv1KsvDEOAfal3LNNezbmklfy+XSn7NRmCFLiQaJoUprxa4p1deDTPi3wazlHi2lcyudjm72oijYP4pn0SHPzkyK6LxPHFQSTzEkk+5MmoDs/spv7W97UqqU0gkMcyPwgwMb59IqyW+4d+8wN66iW8HkJZiPYkADpnO9axLwI0R9nLMMFztUy7Hs8TxXieHo0pADMWGowSVGlTJAg/UVK2O5vEk/eXrajMAKzyQJ66ffp0q3cHwSWLa27YCoo2yBjDE9STvPX1opxP/IHKOpOTj57Gl+mB0XHdpeTRc6v9h3+ELM5DIWlHUECYmCrZWR88g1McFxmpQRVl4rhVdGQiVYFdjnGpedpJ3iROT0iuf9ia7d67YY6tGx6ENBQj5gz9aJwgpsPELxBVjNgNNH4ZiF0t9D/Ot8Jb9aLdSK8dlDiJhN+CUgvAkghhCyZWSOZjpSRrXYbnNFZNR5eY4AIDXW//AC2mluQfFG+6waZu+h1aJAI6T+QkZ3G+NVPLg+GQSuBMuQUm7aItJCLjVEwcLvWLEEEW8+WStnnLBJKXm5rYlWyJvsN8kQqEYJIwTtWVprt5cW0fRuOe0kBuaNJXETH0rKTDb3RAw7an90kO0yeZ/dEVNOFwDqVSJtg7XLXOxLtglcTu2BUfd4tXu4C6RJUgGTqzktk51em+1E4/iwgIUgsZWRqZiFIZGNy5k8jkYnLHOKacOgAmvYYqTS6KaqQW7FGPEn0pnYBNOLSTvWpo1UuaNUPieHV1Kt1BH57087B4e3Y4e3aDLyjqSSWy5MYAklv0zSDYkGKYvbbPqK6TBlTAeIlWhSDiQfqWiRK4GBBHX03pYM7+2DJ3EeUe/r71VbgYZGPlij8Fx9xesjPKSY/PcUrXxcI3dnMSCrKD6+38jgf1muZ/a12jdt3rAA1W9BJUjrqIJHoY010XhOMVxjBxI23wfnnr71VPtN7L8SxacDKOAcdHwd87qtdxKsQ4IAxAHKjcJxI6bVK8NxFQV5QhWOsz8+tPuDuZrEAtTTCtnD3cCovtPip2NObT8uKh+LuiSW2H+1UAmDpIC1ZsFz9f6NSlrhIWNYH9fpUdwFi5fYAEpbzkbz6Va+D7n2f7ONYLNGWJyT642pGtcbKsXGw8Pum+yhrXDwYLr8pzQ7vCFfepftru5wSWQWdLIBUl/ECEZAyZ94qG43gXsB7qXNVhYwcmIyQ3UZFee1wuobj4T6CR4otjiCpU+hg/Kp1bsjFV2xcDjUuxqS4K5iKJS4lphL4hs1H9p3YWnPEvmo66dTqvuP50RCFzpCZ8Xw1x7ShWKDO2CTHWumd3kK8LZDb6BnbBGM/l+lUo8NrChclmAHvJwPzq+Xb6WkAnYQIySI6E+4/atPZxAJXsb+hrQjsYzt1O49m5j+fTamdztG2vxAkekscY8x9R/vmozjuLNw5wPTf06/Qe1MRaE70xfJXsPABEuKmn7UT3+e5x5TLH3PTrvUfcZWuNcC8zQCSZOJjP+aPlFBewJBnanXC8OAJJoSapMrWiUkuf6FIdzG9Ont42pqbdWYK80gptxLSpA6iicDxxICkgMoXSCWAJtywhLY1MdIaRPwrgzQnEb7Gmn9rNtw6zggkAkTBmMflWZ7ZukNFNLxdy2NCW7hQeXTaULByAAXBEAxkDaspFjtMIoVbbuo8rLYuuun4Rq1GSBAPuDWUTR3R3Wforyk1yA79d1XTxDXGlmJPqxkx0WetSXDJ6/l/OmnB2YG2f2qQs8KY/4rSAjbRO7bKae2bIpnw3CkZNKv8AGBc1RmJROBdRqV2hxBUSBn06H69DUBd7xgmQDjBwYB3gn1rLvGLd4hEF4qrE6sgYAJMSDnFW7g+HWymlBpAyfhBI85JbmaRmf4d6JgJMkrn+Wqd/5kTrIG0xjPSdqf2OORtjVpa2CpUgMCIIOxgSAzPOoFcdetV7i+5SHm4Z/DM7Za2QRIgnI+kjO1Nl6FUMduohL8aMqYI6jej8ZxwvcLfVo1Iur5xkH28v6VVW417V17LxKxkGQQQGBHtmn/Yg8a5dslo8Wyyz1yR/yfoa6HGY6qsVjcmYKicZeDPHpmn/AAixBoHH92+I4Z2N22dIx4gyhziGG0+hg054QZFGBF1BiaFWOwITP9elVDvPxgtW5mJMVb+JeEUH+vSue9/uz3vC0LYZuY+XceWP96tgkwkaS2XDQKud5O9V02U4dGYAcxgkEDMaiNyZ/T3qp/2h4jU0fM11vuf9mAuILl+QC0R8RxmSfLt+hq9cN9nHZimTwyE6iMlzt7aq1NcG0WDEbJmarzKWq3d0e+lyygsElrcyFJOkz8IBwvrNd44Tud2aIK8JwxknJtq20/imq13g+xzgb7FrI8AnXhCdJb4eUmB1wI9q657XCCoAc0qD7kdvC6z29hJIHsen0mPyq68L5iPauXd1+6XEcDxoFwAoSwkGZEEBo6biukW78OPfFZcRoBotwcXNDilcW+TNMLJm6v8AXSnXGHOKb9n8HcvXtNqNQDHJgQB6wfWs5GiORNVYeymHjajtbR7n1UY/f9q2vHlyXYyTk/yHtTi52U1jhb5uFTcZCvLJA2gTHWZ6dKp17tHQm8UsFoAK0YeVziVY+K7WVRTLh+NvcQSLFuQJljIXETBjJyMCalu7/dZPCR+JTVdPMVZjADToBtr1HKDPv6VYzAEbD0nSII0sAiifQ5/FvVRNyodjAUaFT/8AwvjJhggOfjnYSYCgk4zEdazhOKuLcKXyEKHyk49m9wdxVua5p3MdTnQDpEMYEseXPXYVW++txLdhSyAtrVEMARpzgtzEFRG8YocQCL6qc5ddTNi+pEyD7/yoF8xmoXs3tFio5dI+k/pU1abUKvDqF7JlqmFy/P8AWKjeJsyDA2/Me/vU3c4ADO1MHsQZX+v510g6pgQ4UUCzZ6/SYrKkG4Uz/wBVlTCjIpS3bin3D29NN0EUm9xoApRRddWic8VxkCoG/wAS7Ex+1a4nj5MVsWwELEH15tvyo3OlcHdFFV+1O0CnEW2BAKMrSuDv6j2muso/xemTBJyo0PLvA2j02O9cb40eIWb3P5dKuXFfaMgH3dpmYR5zgHTpcdcYGwHX1qWHLqpc0kK7IfqRHUsZX1ZoAJU/qc1jXlG7D6tJ21KZaAOv5jNcd7S778Y7gG8ygiRphdhpMEZGD+tRX9rYnmJJ9Tn9TSjFIXW9mLrldd7yd214sB7bhbq4DTqDAyQr6RgTMHMfWozuv3evpfVrqhQu/MrTIKwApOM9feqTwHGvbIZGKkdVMf8Af1rq/dztQ8Rw6O0SeVswJkqSFHqw6+pzXWEOcJupxWOwmxMhA768KbnA3gMsFW4BOeQgtgewP51zHs67JX512cwRB2MSDgEGVbG5+vrvXFu0eAbhOJuWTMKZQ+qE8pz7Y+hqsSwKz4ZgwrBx3T/uoXjuZsGIp83GAgU3ZBM0Oaq+hhmDKTb7QKAAO8j3PWjp2ntIc/5j+dCWx7fzp1bXMBZpBBTnEy2hK/tIHwt/qM1r+1r6N/qP+9PVLEHliKAw/FXnQpGMU18GTORTy7dkD2g0h/TcUK62YoMxlDiulO+KMwfapLuDw03b10/Cukb51EFtvQAf6qhLl39FJq9d1+B8HhlBwXm4wJjzQCIAkwukUuHV0rDiXT3tXghdtNbLFZ6g5lSGEKN8dPlVYTu1w3Bt4vEXNbA8gbABEFSLayzGep2jarezx7b9dI5d8ZJx89hXK++F9jxl0N8JCqPRQo0x9DP1NJikVKvAaXHLNFbbv2gcKCQPEjm2XSMiQcHVv8tzT3g+9XDXfLeUdSC3heYQ3mEkznEbjNce4qelNL6tHucUX1HFaz2VsUK72L2NUiPMSDpXA0vLtk7TOPKM1QvtKuHVYX2cnzGSulQSzZbljPz3qv8AZPH8Rw8eE7LA23GRB5WEfWj9o9p3OKZWuxKrEic7CSCSAcdIqHOJRjDLTVSnZahrQaT+4n5japjs/itPWoHuzxcFkJjqKmeL4V15gAR7D964KLtlPpxGoetA4i3nFRHCdoHapO3xU0+aQpFDRD0Ct0tgKyuJENrk4z9AT+1M7vDM2AG+oj96mb/aS2xJ2/KoW/3jtztPzNAXIBmcU6scCtsSwE+5n/iq/wB4u2ZGgHJpv2p3hYiFgewqEVSckyT1rrapBRFsmFNObFkETG8UyZsRVg7L7rcQ8aitlTHn8xBMAi2M7kbxvXSQKJGvAUH2jwa8pHQ/vTXwRIA36AZJ+QronD9ybAE3md8AnU3hrEw0IoL4wd+ozU5wHZdrh827aoRuRCTpnVzGXYEZ6jl6TXgQY/RdOPFgqH2P3Jv3YL/cIer+c4JAFvfod4+tdH7M4JbFpLSSEEASdJOrmkncktPp5jjFLTG3sBkKDp5lGppYyMYnrSkb0O+AQYwRqXnbJ6jE+bamwy0EEH7LJiPc+6Kr4nYGOunzSDk53z03FU77SexxcsDiRh7UBo6qzaGEneDBHtq9atyNMEHeMgzhv4m/iHT2xUZ3oteJwV8bk2mODqyAdQ1HG6jb02qy4Ft+uiGIK5FwvG4gnIqQtXJAqtaiD7in3CdoDrg0AhaGui6sNt4xtUjZ2kfnUFZ7TBOaet2qunersmzAhTHi4im3EXv2qC/8YP0pZ7XmulTmopGcetNmvxvTG72kPnTU8SSZOfaichcZVi7Gt+Nft222dubpyqJIn3iPrXUC0Cdhuc6RnDb53z06VzPuEf8A1YJ3KOJmIJGM/SPrXStfWfXIIxqwedvRhOPQYpMMgNNURFVsvEnaJJMgDlw0swnb/wCO9RPbXd6zxIPiLzKCA6mGGnIm424IPUEb1JF+vpJMZiOVxraAOm0bGklv8xWeuoymDzGFUlT7bneqe4Vk6jRU0EWXOe0u4d9CTaK31n4eVojUDDcpx6E1XnsFWUXFK5nmBG3pO9dkczImSJG+syo1odgqkqTvG4zQ7wDypgzIgnXGpdaHQBpABBGfwjOaFxaCa69FrbjOiCuYowImmbXOb2iugcd3W4a6TyeGzEHlYBgGEf3aDThwAZn4s1U+1+6lyzzLzrE9BcAGCTbBJgGMidxtUZxZUXyoa3dKNqG4q5dh9uK43z6TVLDTWlbQdQ+tWRqFC6Hf4JWMgkfNZH5ii2Oz3jGg/mP3qocL3lZV3Me+amezu9Zbfb23/nRZkRbqFNHhX9P1rKUnaiEAhlit0i93lQe0O0LrOcggYn+XQVF3L351JXoW370zt9hX7qh1ChTtqdVJGoLIUmSNRAmIzXHBrbpYmgTe005NGmYABJOAAJJPoB1qSsd0eI3uBLSgMZdxMIeYhFlmjfaNs5q19kd3k4U65LXAG52K21m2dTBZBbSyk7AyEOc1LsZjRTwXQ0lI7ud2xYUPcH3rYGpwqqSoe3pjnJkaSRHxCD1sauPdVY+otCLqyMnnJ1/4TL7YpunKOXHwgjSgOkeJam48s3KSuJGWwKIhnKnDYDLAxcXWh8W5k88+WcsMYoRiEm5v05XovFtOcB6I6XI5jygwSRCDmBW5zPzHmAbYHy70u28c20QWIIAlRoeblzfAHQYXfNAtXNXMOsZUhoFwEP8AevjDrML6DFLtXJg7kQTBDwQDbuDW0KuwmI2bFM19qm50+37o3N57fujoY2yRGdzybTcfGVMbdTnFKQztnYSDqPV0OpsbE+u4zigo/wDmKx1DmUwc4RSUb28x3ilBukyRAGQ5ledOUQqkqTvB8tKx9qnXTlFBHOaIysG6zMddZhpYGfKIYe4wKHxTBkYHMqZGrUYYFWEDAhh77Gs1Tyz6QCQ0TzIdC4EEEZ/DvTftXigti4zbBCYLCYdSANCj8YAz75q2voKmxRlq4pd4aYNMLqQan3tUO7wYI2oQmAooNGnrR0Q+tFvdnGnFrs250UkVRK5CCLM9TWjajqafr2Vc/DFZb7GfXzbVEqsqZaPSnnB8Id6mLHZQBkij/wBk9BA/X/ipJXWtWd3r3hX7bTAmJx8QKznGJn6V0wtq+s5HOQG9zyiGHvt71y/ws/1+Qq3djdvAoLd4wQCodsrmCsjYEEDJ9N6tj8oIko3tAMqwNc1HOfUTrOeRxjlEGPX4sUh7vqZInBIcyvK40LyiVad/i2xWnuhsHY50kg4caWGhMeaMmd2zSbl38U+pBIEwNFyLaAk4IOZyw2qnvvU3HPleDec+63ceMTlZAEg5QahFu3AyhPUfDikXWjlBjcKCwA28S3Fu38iMkGFO81p7pXcxE9QgJt7wiSzSmYyOUYpLEqIHLuq5W2pKDXbGJdgRK4/C2M0T8S9TdI0c56LVxunlVjABYIIuKCvInMTrEZ0nmbNDa6Pi5VaGIlbQi4ui5jzk6oOYy4zWyccvKrSoMraB1rrt85lydUriMucYoYcHmB0q27LpQRdWG+9ucxIcTiDlcUDn1ub9OQUobzliVTO8ndo2/vrS8umXXYAqYcorHWVxO2Ad42rRuTXVEu/HtBDMywAMG1em9eiIKg4CmE6zUJ2l3btXQW0kOBBa2Z5reH13LhVCSpU5AMhjJr2H2kNo6bxb1XThnTnP0XPtcGndiyX6kfI5/Opv/wAhkk/faiC4Atpq2UOkuzBV1KQcmMxNRa8KbF422IOAQQQQwIBUggncGnZjYeIYaVBaW3CKnEaRBBJHX1rKcsgnasp8i5KB2gMD5j96v/aiC3wt42wEIHFQV5SMMcEe+aysrJ2mrmDceqbA/qb4o6IBauuAA03DqGGk2FJM7zIH5Ci9h2wbYcgFito6iJaTYtgmd5gkTWVlGR3HfmHspxD+G7ySO7w1qrNzMbdk6jkzD5k5nJpfY41tL8x0nLZ8t25p39IEekVlZW1wGbE/OPQrmPQ4nl6FL4Ea7xD8wm8IbIgNbgQfSiJzX9Lcw1uIORHgpiD0yce9ZWU7QM36+6N1HH8p90S4ZvKp21qI6QbNyRFb4sw6qMANYwMDzONvkB+VZWUuGBLPBHq38oS+NGkKF5QPCgDA/vVGw9qiO/Q08KAvKCwkDAOZyB75rKypI/DH/b0Q/wCkeJ9AueXBtRAv+1ZWVkC1MW7qjUMVO8GgjYVusri8iBRO39TTTihzL861WVKtl04tjmofE9aysqV3RNlGaeKKysryB6Nw/FOq3FVmC6GwCQNvQVcO1l0odPLPikxiT4TGTG+QD9K3WVsYB9Nviiwrt8T6BaVQEQgQWKkkbn7sDJ67D8qD2Wg8C08czLalviOAMnc4JH1NZWUeIBld+Ye6Se4fEe6b9lCbGs5fT5jlsM8c2+KT2cNXiM3MwbiACckAPIAJ2AgY9hWVlTigZnf8i0vvifm+Ujs5Q965r5ou3lGrMDw7XKJ2HtQ+FGviWD8wW5bADZA1cIdUA7TJn1msrKNzRJoktn2Z7hAmeJCHKq3CFVOQJS/MDYbD8qrvflAOJsqAABagAYAGtxAHTYflWVlZwAMRkb+i7jf+W+yYCt1lZX0VlX//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Franklin Gothic Book" panose="020B0503020102020204" pitchFamily="34" charset="0"/>
            </a:endParaRPr>
          </a:p>
        </p:txBody>
      </p:sp>
      <p:sp>
        <p:nvSpPr>
          <p:cNvPr id="21516" name="Rectangle 15"/>
          <p:cNvSpPr>
            <a:spLocks noChangeArrowheads="1"/>
          </p:cNvSpPr>
          <p:nvPr/>
        </p:nvSpPr>
        <p:spPr bwMode="auto">
          <a:xfrm>
            <a:off x="420189" y="3917950"/>
            <a:ext cx="232301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1400" b="1" dirty="0">
                <a:solidFill>
                  <a:srgbClr val="002060"/>
                </a:solidFill>
                <a:latin typeface="Arial" panose="020B0604020202020204" pitchFamily="34" charset="0"/>
              </a:rPr>
              <a:t>level of material homogeneity based on ANOVA </a:t>
            </a:r>
            <a:endParaRPr lang="ar-JO" altLang="en-US" sz="1400" b="1" dirty="0" smtClean="0">
              <a:solidFill>
                <a:srgbClr val="002060"/>
              </a:solidFill>
              <a:latin typeface="Arial" panose="020B0604020202020204" pitchFamily="34" charset="0"/>
            </a:endParaRPr>
          </a:p>
          <a:p>
            <a:pPr eaLnBrk="1" hangingPunct="1">
              <a:spcBef>
                <a:spcPct val="0"/>
              </a:spcBef>
              <a:buClrTx/>
              <a:buSzTx/>
              <a:buFontTx/>
              <a:buNone/>
            </a:pPr>
            <a:r>
              <a:rPr lang="en-US" sz="1400" dirty="0" smtClean="0"/>
              <a:t>Analysis </a:t>
            </a:r>
            <a:r>
              <a:rPr lang="en-US" sz="1400" dirty="0"/>
              <a:t>of variance (ANOVA) is</a:t>
            </a:r>
            <a:r>
              <a:rPr lang="en-US" sz="1400" b="1" dirty="0"/>
              <a:t> an analysis tool used in statistics that splits an observed aggregate variability found inside a data set into</a:t>
            </a:r>
            <a:r>
              <a:rPr lang="en-US" sz="1400" dirty="0"/>
              <a:t> two parts: systematic factors and random factors.</a:t>
            </a:r>
            <a:endParaRPr lang="en-US" altLang="en-US" sz="1400" b="1" dirty="0">
              <a:solidFill>
                <a:srgbClr val="002060"/>
              </a:solidFill>
              <a:latin typeface="Arial" panose="020B0604020202020204" pitchFamily="34" charset="0"/>
            </a:endParaRPr>
          </a:p>
        </p:txBody>
      </p:sp>
      <p:pic>
        <p:nvPicPr>
          <p:cNvPr id="3074" name="Picture 2" descr="ANOVA: Saiba o que é e como calcular | Labone - Flyin' to next lev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536017"/>
            <a:ext cx="6258082" cy="2984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35718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90800"/>
            <a:ext cx="3810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p:cNvSpPr>
            <a:spLocks noChangeArrowheads="1"/>
          </p:cNvSpPr>
          <p:nvPr/>
        </p:nvSpPr>
        <p:spPr bwMode="auto">
          <a:xfrm>
            <a:off x="228600" y="11430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a:solidFill>
                  <a:schemeClr val="tx1"/>
                </a:solidFill>
                <a:latin typeface="Arial" panose="020B0604020202020204" pitchFamily="34" charset="0"/>
              </a:rPr>
              <a:t>To assure complete homogenization, the homogenization process was repeated for 72 h and the ore material was bottled in 935 bottles with approximately 100 g each </a:t>
            </a:r>
          </a:p>
        </p:txBody>
      </p:sp>
      <p:sp>
        <p:nvSpPr>
          <p:cNvPr id="32773" name="TextBox 1"/>
          <p:cNvSpPr txBox="1">
            <a:spLocks noChangeArrowheads="1"/>
          </p:cNvSpPr>
          <p:nvPr/>
        </p:nvSpPr>
        <p:spPr bwMode="auto">
          <a:xfrm>
            <a:off x="990600" y="4572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b="1">
                <a:solidFill>
                  <a:schemeClr val="tx1"/>
                </a:solidFill>
                <a:latin typeface="Franklin Gothic Book" panose="020B0503020102020204" pitchFamily="34" charset="0"/>
              </a:rPr>
              <a:t>Bottling and labeling</a:t>
            </a:r>
            <a:r>
              <a:rPr lang="en-US" altLang="en-US">
                <a:solidFill>
                  <a:schemeClr val="tx1"/>
                </a:solidFill>
                <a:latin typeface="Franklin Gothic Book" panose="020B0503020102020204"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762000" y="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b="1">
                <a:solidFill>
                  <a:schemeClr val="tx1"/>
                </a:solidFill>
                <a:latin typeface="Franklin Gothic Book" panose="020B0503020102020204" pitchFamily="34" charset="0"/>
              </a:rPr>
              <a:t>Bottling and labeling</a:t>
            </a:r>
            <a:r>
              <a:rPr lang="en-US" altLang="en-US">
                <a:solidFill>
                  <a:schemeClr val="tx1"/>
                </a:solidFill>
                <a:latin typeface="Franklin Gothic Book" panose="020B0503020102020204" pitchFamily="34" charset="0"/>
              </a:rPr>
              <a:t> </a:t>
            </a:r>
          </a:p>
        </p:txBody>
      </p:sp>
      <p:pic>
        <p:nvPicPr>
          <p:cNvPr id="3"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57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1148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95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 descr="I:\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0960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0" fill="hold"/>
                                        <p:tgtEl>
                                          <p:spTgt spid="25"/>
                                        </p:tgtEl>
                                        <p:attrNameLst>
                                          <p:attrName>ppt_x</p:attrName>
                                        </p:attrNameLst>
                                      </p:cBhvr>
                                      <p:tavLst>
                                        <p:tav tm="0">
                                          <p:val>
                                            <p:strVal val="#ppt_x"/>
                                          </p:val>
                                        </p:tav>
                                        <p:tav tm="100000">
                                          <p:val>
                                            <p:strVal val="#ppt_x"/>
                                          </p:val>
                                        </p:tav>
                                      </p:tavLst>
                                    </p:anim>
                                    <p:anim calcmode="lin" valueType="num">
                                      <p:cBhvr additive="base">
                                        <p:cTn id="8" dur="5000" fill="hold"/>
                                        <p:tgtEl>
                                          <p:spTgt spid="25"/>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0" fill="hold"/>
                                        <p:tgtEl>
                                          <p:spTgt spid="24"/>
                                        </p:tgtEl>
                                        <p:attrNameLst>
                                          <p:attrName>ppt_x</p:attrName>
                                        </p:attrNameLst>
                                      </p:cBhvr>
                                      <p:tavLst>
                                        <p:tav tm="0">
                                          <p:val>
                                            <p:strVal val="#ppt_x"/>
                                          </p:val>
                                        </p:tav>
                                        <p:tav tm="100000">
                                          <p:val>
                                            <p:strVal val="#ppt_x"/>
                                          </p:val>
                                        </p:tav>
                                      </p:tavLst>
                                    </p:anim>
                                    <p:anim calcmode="lin" valueType="num">
                                      <p:cBhvr additive="base">
                                        <p:cTn id="12" dur="5000" fill="hold"/>
                                        <p:tgtEl>
                                          <p:spTgt spid="24"/>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0" fill="hold"/>
                                        <p:tgtEl>
                                          <p:spTgt spid="26"/>
                                        </p:tgtEl>
                                        <p:attrNameLst>
                                          <p:attrName>ppt_x</p:attrName>
                                        </p:attrNameLst>
                                      </p:cBhvr>
                                      <p:tavLst>
                                        <p:tav tm="0">
                                          <p:val>
                                            <p:strVal val="#ppt_x"/>
                                          </p:val>
                                        </p:tav>
                                        <p:tav tm="100000">
                                          <p:val>
                                            <p:strVal val="#ppt_x"/>
                                          </p:val>
                                        </p:tav>
                                      </p:tavLst>
                                    </p:anim>
                                    <p:anim calcmode="lin" valueType="num">
                                      <p:cBhvr additive="base">
                                        <p:cTn id="16" dur="5000" fill="hold"/>
                                        <p:tgtEl>
                                          <p:spTgt spid="26"/>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0" fill="hold"/>
                                        <p:tgtEl>
                                          <p:spTgt spid="23"/>
                                        </p:tgtEl>
                                        <p:attrNameLst>
                                          <p:attrName>ppt_x</p:attrName>
                                        </p:attrNameLst>
                                      </p:cBhvr>
                                      <p:tavLst>
                                        <p:tav tm="0">
                                          <p:val>
                                            <p:strVal val="#ppt_x"/>
                                          </p:val>
                                        </p:tav>
                                        <p:tav tm="100000">
                                          <p:val>
                                            <p:strVal val="#ppt_x"/>
                                          </p:val>
                                        </p:tav>
                                      </p:tavLst>
                                    </p:anim>
                                    <p:anim calcmode="lin" valueType="num">
                                      <p:cBhvr additive="base">
                                        <p:cTn id="20" dur="5000" fill="hold"/>
                                        <p:tgtEl>
                                          <p:spTgt spid="23"/>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ppt_x"/>
                                          </p:val>
                                        </p:tav>
                                        <p:tav tm="100000">
                                          <p:val>
                                            <p:strVal val="#ppt_x"/>
                                          </p:val>
                                        </p:tav>
                                      </p:tavLst>
                                    </p:anim>
                                    <p:anim calcmode="lin" valueType="num">
                                      <p:cBhvr additive="base">
                                        <p:cTn id="24" dur="5000" fill="hold"/>
                                        <p:tgtEl>
                                          <p:spTgt spid="6"/>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ppt_x"/>
                                          </p:val>
                                        </p:tav>
                                        <p:tav tm="100000">
                                          <p:val>
                                            <p:strVal val="#ppt_x"/>
                                          </p:val>
                                        </p:tav>
                                      </p:tavLst>
                                    </p:anim>
                                    <p:anim calcmode="lin" valueType="num">
                                      <p:cBhvr additive="base">
                                        <p:cTn id="28" dur="5000" fill="hold"/>
                                        <p:tgtEl>
                                          <p:spTgt spid="7"/>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0" fill="hold"/>
                                        <p:tgtEl>
                                          <p:spTgt spid="5"/>
                                        </p:tgtEl>
                                        <p:attrNameLst>
                                          <p:attrName>ppt_x</p:attrName>
                                        </p:attrNameLst>
                                      </p:cBhvr>
                                      <p:tavLst>
                                        <p:tav tm="0">
                                          <p:val>
                                            <p:strVal val="#ppt_x"/>
                                          </p:val>
                                        </p:tav>
                                        <p:tav tm="100000">
                                          <p:val>
                                            <p:strVal val="#ppt_x"/>
                                          </p:val>
                                        </p:tav>
                                      </p:tavLst>
                                    </p:anim>
                                    <p:anim calcmode="lin" valueType="num">
                                      <p:cBhvr additive="base">
                                        <p:cTn id="32" dur="5000" fill="hold"/>
                                        <p:tgtEl>
                                          <p:spTgt spid="5"/>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0" fill="hold"/>
                                        <p:tgtEl>
                                          <p:spTgt spid="4"/>
                                        </p:tgtEl>
                                        <p:attrNameLst>
                                          <p:attrName>ppt_x</p:attrName>
                                        </p:attrNameLst>
                                      </p:cBhvr>
                                      <p:tavLst>
                                        <p:tav tm="0">
                                          <p:val>
                                            <p:strVal val="#ppt_x"/>
                                          </p:val>
                                        </p:tav>
                                        <p:tav tm="100000">
                                          <p:val>
                                            <p:strVal val="#ppt_x"/>
                                          </p:val>
                                        </p:tav>
                                      </p:tavLst>
                                    </p:anim>
                                    <p:anim calcmode="lin" valueType="num">
                                      <p:cBhvr additive="base">
                                        <p:cTn id="36" dur="5000" fill="hold"/>
                                        <p:tgtEl>
                                          <p:spTgt spid="4"/>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0" fill="hold"/>
                                        <p:tgtEl>
                                          <p:spTgt spid="3"/>
                                        </p:tgtEl>
                                        <p:attrNameLst>
                                          <p:attrName>ppt_x</p:attrName>
                                        </p:attrNameLst>
                                      </p:cBhvr>
                                      <p:tavLst>
                                        <p:tav tm="0">
                                          <p:val>
                                            <p:strVal val="#ppt_x"/>
                                          </p:val>
                                        </p:tav>
                                        <p:tav tm="100000">
                                          <p:val>
                                            <p:strVal val="#ppt_x"/>
                                          </p:val>
                                        </p:tav>
                                      </p:tavLst>
                                    </p:anim>
                                    <p:anim calcmode="lin" valueType="num">
                                      <p:cBhvr additive="base">
                                        <p:cTn id="40" dur="5000" fill="hold"/>
                                        <p:tgtEl>
                                          <p:spTgt spid="3"/>
                                        </p:tgtEl>
                                        <p:attrNameLst>
                                          <p:attrName>ppt_y</p:attrName>
                                        </p:attrNameLst>
                                      </p:cBhvr>
                                      <p:tavLst>
                                        <p:tav tm="0">
                                          <p:val>
                                            <p:strVal val="1+#ppt_h/2"/>
                                          </p:val>
                                        </p:tav>
                                        <p:tav tm="100000">
                                          <p:val>
                                            <p:strVal val="#ppt_y"/>
                                          </p:val>
                                        </p:tav>
                                      </p:tavLst>
                                    </p:anim>
                                  </p:childTnLst>
                                </p:cTn>
                              </p:par>
                              <p:par>
                                <p:cTn id="41" presetID="7"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0" fill="hold"/>
                                        <p:tgtEl>
                                          <p:spTgt spid="8"/>
                                        </p:tgtEl>
                                        <p:attrNameLst>
                                          <p:attrName>ppt_x</p:attrName>
                                        </p:attrNameLst>
                                      </p:cBhvr>
                                      <p:tavLst>
                                        <p:tav tm="0">
                                          <p:val>
                                            <p:strVal val="#ppt_x"/>
                                          </p:val>
                                        </p:tav>
                                        <p:tav tm="100000">
                                          <p:val>
                                            <p:strVal val="#ppt_x"/>
                                          </p:val>
                                        </p:tav>
                                      </p:tavLst>
                                    </p:anim>
                                    <p:anim calcmode="lin" valueType="num">
                                      <p:cBhvr additive="base">
                                        <p:cTn id="44" dur="5000" fill="hold"/>
                                        <p:tgtEl>
                                          <p:spTgt spid="8"/>
                                        </p:tgtEl>
                                        <p:attrNameLst>
                                          <p:attrName>ppt_y</p:attrName>
                                        </p:attrNameLst>
                                      </p:cBhvr>
                                      <p:tavLst>
                                        <p:tav tm="0">
                                          <p:val>
                                            <p:strVal val="1+#ppt_h/2"/>
                                          </p:val>
                                        </p:tav>
                                        <p:tav tm="100000">
                                          <p:val>
                                            <p:strVal val="#ppt_y"/>
                                          </p:val>
                                        </p:tav>
                                      </p:tavLst>
                                    </p:anim>
                                  </p:childTnLst>
                                </p:cTn>
                              </p:par>
                              <p:par>
                                <p:cTn id="45" presetID="7"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0" fill="hold"/>
                                        <p:tgtEl>
                                          <p:spTgt spid="9"/>
                                        </p:tgtEl>
                                        <p:attrNameLst>
                                          <p:attrName>ppt_x</p:attrName>
                                        </p:attrNameLst>
                                      </p:cBhvr>
                                      <p:tavLst>
                                        <p:tav tm="0">
                                          <p:val>
                                            <p:strVal val="#ppt_x"/>
                                          </p:val>
                                        </p:tav>
                                        <p:tav tm="100000">
                                          <p:val>
                                            <p:strVal val="#ppt_x"/>
                                          </p:val>
                                        </p:tav>
                                      </p:tavLst>
                                    </p:anim>
                                    <p:anim calcmode="lin" valueType="num">
                                      <p:cBhvr additive="base">
                                        <p:cTn id="48" dur="5000" fill="hold"/>
                                        <p:tgtEl>
                                          <p:spTgt spid="9"/>
                                        </p:tgtEl>
                                        <p:attrNameLst>
                                          <p:attrName>ppt_y</p:attrName>
                                        </p:attrNameLst>
                                      </p:cBhvr>
                                      <p:tavLst>
                                        <p:tav tm="0">
                                          <p:val>
                                            <p:strVal val="1+#ppt_h/2"/>
                                          </p:val>
                                        </p:tav>
                                        <p:tav tm="100000">
                                          <p:val>
                                            <p:strVal val="#ppt_y"/>
                                          </p:val>
                                        </p:tav>
                                      </p:tavLst>
                                    </p:anim>
                                  </p:childTnLst>
                                </p:cTn>
                              </p:par>
                              <p:par>
                                <p:cTn id="49" presetID="7"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0" fill="hold"/>
                                        <p:tgtEl>
                                          <p:spTgt spid="10"/>
                                        </p:tgtEl>
                                        <p:attrNameLst>
                                          <p:attrName>ppt_x</p:attrName>
                                        </p:attrNameLst>
                                      </p:cBhvr>
                                      <p:tavLst>
                                        <p:tav tm="0">
                                          <p:val>
                                            <p:strVal val="#ppt_x"/>
                                          </p:val>
                                        </p:tav>
                                        <p:tav tm="100000">
                                          <p:val>
                                            <p:strVal val="#ppt_x"/>
                                          </p:val>
                                        </p:tav>
                                      </p:tavLst>
                                    </p:anim>
                                    <p:anim calcmode="lin" valueType="num">
                                      <p:cBhvr additive="base">
                                        <p:cTn id="52" dur="5000" fill="hold"/>
                                        <p:tgtEl>
                                          <p:spTgt spid="10"/>
                                        </p:tgtEl>
                                        <p:attrNameLst>
                                          <p:attrName>ppt_y</p:attrName>
                                        </p:attrNameLst>
                                      </p:cBhvr>
                                      <p:tavLst>
                                        <p:tav tm="0">
                                          <p:val>
                                            <p:strVal val="1+#ppt_h/2"/>
                                          </p:val>
                                        </p:tav>
                                        <p:tav tm="100000">
                                          <p:val>
                                            <p:strVal val="#ppt_y"/>
                                          </p:val>
                                        </p:tav>
                                      </p:tavLst>
                                    </p:anim>
                                  </p:childTnLst>
                                </p:cTn>
                              </p:par>
                              <p:par>
                                <p:cTn id="53" presetID="7"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0" fill="hold"/>
                                        <p:tgtEl>
                                          <p:spTgt spid="22"/>
                                        </p:tgtEl>
                                        <p:attrNameLst>
                                          <p:attrName>ppt_x</p:attrName>
                                        </p:attrNameLst>
                                      </p:cBhvr>
                                      <p:tavLst>
                                        <p:tav tm="0">
                                          <p:val>
                                            <p:strVal val="#ppt_x"/>
                                          </p:val>
                                        </p:tav>
                                        <p:tav tm="100000">
                                          <p:val>
                                            <p:strVal val="#ppt_x"/>
                                          </p:val>
                                        </p:tav>
                                      </p:tavLst>
                                    </p:anim>
                                    <p:anim calcmode="lin" valueType="num">
                                      <p:cBhvr additive="base">
                                        <p:cTn id="56" dur="5000" fill="hold"/>
                                        <p:tgtEl>
                                          <p:spTgt spid="22"/>
                                        </p:tgtEl>
                                        <p:attrNameLst>
                                          <p:attrName>ppt_y</p:attrName>
                                        </p:attrNameLst>
                                      </p:cBhvr>
                                      <p:tavLst>
                                        <p:tav tm="0">
                                          <p:val>
                                            <p:strVal val="1+#ppt_h/2"/>
                                          </p:val>
                                        </p:tav>
                                        <p:tav tm="100000">
                                          <p:val>
                                            <p:strVal val="#ppt_y"/>
                                          </p:val>
                                        </p:tav>
                                      </p:tavLst>
                                    </p:anim>
                                  </p:childTnLst>
                                </p:cTn>
                              </p:par>
                              <p:par>
                                <p:cTn id="57" presetID="7"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0" fill="hold"/>
                                        <p:tgtEl>
                                          <p:spTgt spid="20"/>
                                        </p:tgtEl>
                                        <p:attrNameLst>
                                          <p:attrName>ppt_x</p:attrName>
                                        </p:attrNameLst>
                                      </p:cBhvr>
                                      <p:tavLst>
                                        <p:tav tm="0">
                                          <p:val>
                                            <p:strVal val="#ppt_x"/>
                                          </p:val>
                                        </p:tav>
                                        <p:tav tm="100000">
                                          <p:val>
                                            <p:strVal val="#ppt_x"/>
                                          </p:val>
                                        </p:tav>
                                      </p:tavLst>
                                    </p:anim>
                                    <p:anim calcmode="lin" valueType="num">
                                      <p:cBhvr additive="base">
                                        <p:cTn id="60" dur="5000" fill="hold"/>
                                        <p:tgtEl>
                                          <p:spTgt spid="20"/>
                                        </p:tgtEl>
                                        <p:attrNameLst>
                                          <p:attrName>ppt_y</p:attrName>
                                        </p:attrNameLst>
                                      </p:cBhvr>
                                      <p:tavLst>
                                        <p:tav tm="0">
                                          <p:val>
                                            <p:strVal val="1+#ppt_h/2"/>
                                          </p:val>
                                        </p:tav>
                                        <p:tav tm="100000">
                                          <p:val>
                                            <p:strVal val="#ppt_y"/>
                                          </p:val>
                                        </p:tav>
                                      </p:tavLst>
                                    </p:anim>
                                  </p:childTnLst>
                                </p:cTn>
                              </p:par>
                              <p:par>
                                <p:cTn id="61" presetID="7"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0" fill="hold"/>
                                        <p:tgtEl>
                                          <p:spTgt spid="11"/>
                                        </p:tgtEl>
                                        <p:attrNameLst>
                                          <p:attrName>ppt_x</p:attrName>
                                        </p:attrNameLst>
                                      </p:cBhvr>
                                      <p:tavLst>
                                        <p:tav tm="0">
                                          <p:val>
                                            <p:strVal val="#ppt_x"/>
                                          </p:val>
                                        </p:tav>
                                        <p:tav tm="100000">
                                          <p:val>
                                            <p:strVal val="#ppt_x"/>
                                          </p:val>
                                        </p:tav>
                                      </p:tavLst>
                                    </p:anim>
                                    <p:anim calcmode="lin" valueType="num">
                                      <p:cBhvr additive="base">
                                        <p:cTn id="64" dur="5000" fill="hold"/>
                                        <p:tgtEl>
                                          <p:spTgt spid="11"/>
                                        </p:tgtEl>
                                        <p:attrNameLst>
                                          <p:attrName>ppt_y</p:attrName>
                                        </p:attrNameLst>
                                      </p:cBhvr>
                                      <p:tavLst>
                                        <p:tav tm="0">
                                          <p:val>
                                            <p:strVal val="1+#ppt_h/2"/>
                                          </p:val>
                                        </p:tav>
                                        <p:tav tm="100000">
                                          <p:val>
                                            <p:strVal val="#ppt_y"/>
                                          </p:val>
                                        </p:tav>
                                      </p:tavLst>
                                    </p:anim>
                                  </p:childTnLst>
                                </p:cTn>
                              </p:par>
                              <p:par>
                                <p:cTn id="65" presetID="7" presetClass="entr" presetSubtype="4"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0" fill="hold"/>
                                        <p:tgtEl>
                                          <p:spTgt spid="19"/>
                                        </p:tgtEl>
                                        <p:attrNameLst>
                                          <p:attrName>ppt_x</p:attrName>
                                        </p:attrNameLst>
                                      </p:cBhvr>
                                      <p:tavLst>
                                        <p:tav tm="0">
                                          <p:val>
                                            <p:strVal val="#ppt_x"/>
                                          </p:val>
                                        </p:tav>
                                        <p:tav tm="100000">
                                          <p:val>
                                            <p:strVal val="#ppt_x"/>
                                          </p:val>
                                        </p:tav>
                                      </p:tavLst>
                                    </p:anim>
                                    <p:anim calcmode="lin" valueType="num">
                                      <p:cBhvr additive="base">
                                        <p:cTn id="68" dur="5000" fill="hold"/>
                                        <p:tgtEl>
                                          <p:spTgt spid="19"/>
                                        </p:tgtEl>
                                        <p:attrNameLst>
                                          <p:attrName>ppt_y</p:attrName>
                                        </p:attrNameLst>
                                      </p:cBhvr>
                                      <p:tavLst>
                                        <p:tav tm="0">
                                          <p:val>
                                            <p:strVal val="1+#ppt_h/2"/>
                                          </p:val>
                                        </p:tav>
                                        <p:tav tm="100000">
                                          <p:val>
                                            <p:strVal val="#ppt_y"/>
                                          </p:val>
                                        </p:tav>
                                      </p:tavLst>
                                    </p:anim>
                                  </p:childTnLst>
                                </p:cTn>
                              </p:par>
                              <p:par>
                                <p:cTn id="69" presetID="7" presetClass="entr" presetSubtype="4"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0" fill="hold"/>
                                        <p:tgtEl>
                                          <p:spTgt spid="18"/>
                                        </p:tgtEl>
                                        <p:attrNameLst>
                                          <p:attrName>ppt_x</p:attrName>
                                        </p:attrNameLst>
                                      </p:cBhvr>
                                      <p:tavLst>
                                        <p:tav tm="0">
                                          <p:val>
                                            <p:strVal val="#ppt_x"/>
                                          </p:val>
                                        </p:tav>
                                        <p:tav tm="100000">
                                          <p:val>
                                            <p:strVal val="#ppt_x"/>
                                          </p:val>
                                        </p:tav>
                                      </p:tavLst>
                                    </p:anim>
                                    <p:anim calcmode="lin" valueType="num">
                                      <p:cBhvr additive="base">
                                        <p:cTn id="72" dur="5000" fill="hold"/>
                                        <p:tgtEl>
                                          <p:spTgt spid="18"/>
                                        </p:tgtEl>
                                        <p:attrNameLst>
                                          <p:attrName>ppt_y</p:attrName>
                                        </p:attrNameLst>
                                      </p:cBhvr>
                                      <p:tavLst>
                                        <p:tav tm="0">
                                          <p:val>
                                            <p:strVal val="1+#ppt_h/2"/>
                                          </p:val>
                                        </p:tav>
                                        <p:tav tm="100000">
                                          <p:val>
                                            <p:strVal val="#ppt_y"/>
                                          </p:val>
                                        </p:tav>
                                      </p:tavLst>
                                    </p:anim>
                                  </p:childTnLst>
                                </p:cTn>
                              </p:par>
                              <p:par>
                                <p:cTn id="73" presetID="7" presetClass="entr" presetSubtype="4"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0" fill="hold"/>
                                        <p:tgtEl>
                                          <p:spTgt spid="17"/>
                                        </p:tgtEl>
                                        <p:attrNameLst>
                                          <p:attrName>ppt_x</p:attrName>
                                        </p:attrNameLst>
                                      </p:cBhvr>
                                      <p:tavLst>
                                        <p:tav tm="0">
                                          <p:val>
                                            <p:strVal val="#ppt_x"/>
                                          </p:val>
                                        </p:tav>
                                        <p:tav tm="100000">
                                          <p:val>
                                            <p:strVal val="#ppt_x"/>
                                          </p:val>
                                        </p:tav>
                                      </p:tavLst>
                                    </p:anim>
                                    <p:anim calcmode="lin" valueType="num">
                                      <p:cBhvr additive="base">
                                        <p:cTn id="76" dur="5000" fill="hold"/>
                                        <p:tgtEl>
                                          <p:spTgt spid="17"/>
                                        </p:tgtEl>
                                        <p:attrNameLst>
                                          <p:attrName>ppt_y</p:attrName>
                                        </p:attrNameLst>
                                      </p:cBhvr>
                                      <p:tavLst>
                                        <p:tav tm="0">
                                          <p:val>
                                            <p:strVal val="1+#ppt_h/2"/>
                                          </p:val>
                                        </p:tav>
                                        <p:tav tm="100000">
                                          <p:val>
                                            <p:strVal val="#ppt_y"/>
                                          </p:val>
                                        </p:tav>
                                      </p:tavLst>
                                    </p:anim>
                                  </p:childTnLst>
                                </p:cTn>
                              </p:par>
                              <p:par>
                                <p:cTn id="77" presetID="7" presetClass="entr" presetSubtype="4"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0" fill="hold"/>
                                        <p:tgtEl>
                                          <p:spTgt spid="12"/>
                                        </p:tgtEl>
                                        <p:attrNameLst>
                                          <p:attrName>ppt_x</p:attrName>
                                        </p:attrNameLst>
                                      </p:cBhvr>
                                      <p:tavLst>
                                        <p:tav tm="0">
                                          <p:val>
                                            <p:strVal val="#ppt_x"/>
                                          </p:val>
                                        </p:tav>
                                        <p:tav tm="100000">
                                          <p:val>
                                            <p:strVal val="#ppt_x"/>
                                          </p:val>
                                        </p:tav>
                                      </p:tavLst>
                                    </p:anim>
                                    <p:anim calcmode="lin" valueType="num">
                                      <p:cBhvr additive="base">
                                        <p:cTn id="80" dur="5000" fill="hold"/>
                                        <p:tgtEl>
                                          <p:spTgt spid="12"/>
                                        </p:tgtEl>
                                        <p:attrNameLst>
                                          <p:attrName>ppt_y</p:attrName>
                                        </p:attrNameLst>
                                      </p:cBhvr>
                                      <p:tavLst>
                                        <p:tav tm="0">
                                          <p:val>
                                            <p:strVal val="1+#ppt_h/2"/>
                                          </p:val>
                                        </p:tav>
                                        <p:tav tm="100000">
                                          <p:val>
                                            <p:strVal val="#ppt_y"/>
                                          </p:val>
                                        </p:tav>
                                      </p:tavLst>
                                    </p:anim>
                                  </p:childTnLst>
                                </p:cTn>
                              </p:par>
                              <p:par>
                                <p:cTn id="81" presetID="7" presetClass="entr" presetSubtype="4"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0" fill="hold"/>
                                        <p:tgtEl>
                                          <p:spTgt spid="13"/>
                                        </p:tgtEl>
                                        <p:attrNameLst>
                                          <p:attrName>ppt_x</p:attrName>
                                        </p:attrNameLst>
                                      </p:cBhvr>
                                      <p:tavLst>
                                        <p:tav tm="0">
                                          <p:val>
                                            <p:strVal val="#ppt_x"/>
                                          </p:val>
                                        </p:tav>
                                        <p:tav tm="100000">
                                          <p:val>
                                            <p:strVal val="#ppt_x"/>
                                          </p:val>
                                        </p:tav>
                                      </p:tavLst>
                                    </p:anim>
                                    <p:anim calcmode="lin" valueType="num">
                                      <p:cBhvr additive="base">
                                        <p:cTn id="84" dur="5000" fill="hold"/>
                                        <p:tgtEl>
                                          <p:spTgt spid="13"/>
                                        </p:tgtEl>
                                        <p:attrNameLst>
                                          <p:attrName>ppt_y</p:attrName>
                                        </p:attrNameLst>
                                      </p:cBhvr>
                                      <p:tavLst>
                                        <p:tav tm="0">
                                          <p:val>
                                            <p:strVal val="1+#ppt_h/2"/>
                                          </p:val>
                                        </p:tav>
                                        <p:tav tm="100000">
                                          <p:val>
                                            <p:strVal val="#ppt_y"/>
                                          </p:val>
                                        </p:tav>
                                      </p:tavLst>
                                    </p:anim>
                                  </p:childTnLst>
                                </p:cTn>
                              </p:par>
                              <p:par>
                                <p:cTn id="85" presetID="7" presetClass="entr" presetSubtype="4"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0" fill="hold"/>
                                        <p:tgtEl>
                                          <p:spTgt spid="16"/>
                                        </p:tgtEl>
                                        <p:attrNameLst>
                                          <p:attrName>ppt_x</p:attrName>
                                        </p:attrNameLst>
                                      </p:cBhvr>
                                      <p:tavLst>
                                        <p:tav tm="0">
                                          <p:val>
                                            <p:strVal val="#ppt_x"/>
                                          </p:val>
                                        </p:tav>
                                        <p:tav tm="100000">
                                          <p:val>
                                            <p:strVal val="#ppt_x"/>
                                          </p:val>
                                        </p:tav>
                                      </p:tavLst>
                                    </p:anim>
                                    <p:anim calcmode="lin" valueType="num">
                                      <p:cBhvr additive="base">
                                        <p:cTn id="88" dur="5000" fill="hold"/>
                                        <p:tgtEl>
                                          <p:spTgt spid="16"/>
                                        </p:tgtEl>
                                        <p:attrNameLst>
                                          <p:attrName>ppt_y</p:attrName>
                                        </p:attrNameLst>
                                      </p:cBhvr>
                                      <p:tavLst>
                                        <p:tav tm="0">
                                          <p:val>
                                            <p:strVal val="1+#ppt_h/2"/>
                                          </p:val>
                                        </p:tav>
                                        <p:tav tm="100000">
                                          <p:val>
                                            <p:strVal val="#ppt_y"/>
                                          </p:val>
                                        </p:tav>
                                      </p:tavLst>
                                    </p:anim>
                                  </p:childTnLst>
                                </p:cTn>
                              </p:par>
                              <p:par>
                                <p:cTn id="89" presetID="7" presetClass="entr" presetSubtype="4"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0" fill="hold"/>
                                        <p:tgtEl>
                                          <p:spTgt spid="14"/>
                                        </p:tgtEl>
                                        <p:attrNameLst>
                                          <p:attrName>ppt_x</p:attrName>
                                        </p:attrNameLst>
                                      </p:cBhvr>
                                      <p:tavLst>
                                        <p:tav tm="0">
                                          <p:val>
                                            <p:strVal val="#ppt_x"/>
                                          </p:val>
                                        </p:tav>
                                        <p:tav tm="100000">
                                          <p:val>
                                            <p:strVal val="#ppt_x"/>
                                          </p:val>
                                        </p:tav>
                                      </p:tavLst>
                                    </p:anim>
                                    <p:anim calcmode="lin" valueType="num">
                                      <p:cBhvr additive="base">
                                        <p:cTn id="92" dur="5000" fill="hold"/>
                                        <p:tgtEl>
                                          <p:spTgt spid="14"/>
                                        </p:tgtEl>
                                        <p:attrNameLst>
                                          <p:attrName>ppt_y</p:attrName>
                                        </p:attrNameLst>
                                      </p:cBhvr>
                                      <p:tavLst>
                                        <p:tav tm="0">
                                          <p:val>
                                            <p:strVal val="1+#ppt_h/2"/>
                                          </p:val>
                                        </p:tav>
                                        <p:tav tm="100000">
                                          <p:val>
                                            <p:strVal val="#ppt_y"/>
                                          </p:val>
                                        </p:tav>
                                      </p:tavLst>
                                    </p:anim>
                                  </p:childTnLst>
                                </p:cTn>
                              </p:par>
                              <p:par>
                                <p:cTn id="93" presetID="7" presetClass="entr" presetSubtype="4"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0" fill="hold"/>
                                        <p:tgtEl>
                                          <p:spTgt spid="15"/>
                                        </p:tgtEl>
                                        <p:attrNameLst>
                                          <p:attrName>ppt_x</p:attrName>
                                        </p:attrNameLst>
                                      </p:cBhvr>
                                      <p:tavLst>
                                        <p:tav tm="0">
                                          <p:val>
                                            <p:strVal val="#ppt_x"/>
                                          </p:val>
                                        </p:tav>
                                        <p:tav tm="100000">
                                          <p:val>
                                            <p:strVal val="#ppt_x"/>
                                          </p:val>
                                        </p:tav>
                                      </p:tavLst>
                                    </p:anim>
                                    <p:anim calcmode="lin" valueType="num">
                                      <p:cBhvr additive="base">
                                        <p:cTn id="96" dur="5000" fill="hold"/>
                                        <p:tgtEl>
                                          <p:spTgt spid="15"/>
                                        </p:tgtEl>
                                        <p:attrNameLst>
                                          <p:attrName>ppt_y</p:attrName>
                                        </p:attrNameLst>
                                      </p:cBhvr>
                                      <p:tavLst>
                                        <p:tav tm="0">
                                          <p:val>
                                            <p:strVal val="1+#ppt_h/2"/>
                                          </p:val>
                                        </p:tav>
                                        <p:tav tm="100000">
                                          <p:val>
                                            <p:strVal val="#ppt_y"/>
                                          </p:val>
                                        </p:tav>
                                      </p:tavLst>
                                    </p:anim>
                                  </p:childTnLst>
                                </p:cTn>
                              </p:par>
                              <p:par>
                                <p:cTn id="97" presetID="7" presetClass="entr" presetSubtype="4"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0" fill="hold"/>
                                        <p:tgtEl>
                                          <p:spTgt spid="28"/>
                                        </p:tgtEl>
                                        <p:attrNameLst>
                                          <p:attrName>ppt_x</p:attrName>
                                        </p:attrNameLst>
                                      </p:cBhvr>
                                      <p:tavLst>
                                        <p:tav tm="0">
                                          <p:val>
                                            <p:strVal val="#ppt_x"/>
                                          </p:val>
                                        </p:tav>
                                        <p:tav tm="100000">
                                          <p:val>
                                            <p:strVal val="#ppt_x"/>
                                          </p:val>
                                        </p:tav>
                                      </p:tavLst>
                                    </p:anim>
                                    <p:anim calcmode="lin" valueType="num">
                                      <p:cBhvr additive="base">
                                        <p:cTn id="100" dur="5000" fill="hold"/>
                                        <p:tgtEl>
                                          <p:spTgt spid="28"/>
                                        </p:tgtEl>
                                        <p:attrNameLst>
                                          <p:attrName>ppt_y</p:attrName>
                                        </p:attrNameLst>
                                      </p:cBhvr>
                                      <p:tavLst>
                                        <p:tav tm="0">
                                          <p:val>
                                            <p:strVal val="1+#ppt_h/2"/>
                                          </p:val>
                                        </p:tav>
                                        <p:tav tm="100000">
                                          <p:val>
                                            <p:strVal val="#ppt_y"/>
                                          </p:val>
                                        </p:tav>
                                      </p:tavLst>
                                    </p:anim>
                                  </p:childTnLst>
                                </p:cTn>
                              </p:par>
                              <p:par>
                                <p:cTn id="101" presetID="7" presetClass="entr" presetSubtype="4"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0" fill="hold"/>
                                        <p:tgtEl>
                                          <p:spTgt spid="27"/>
                                        </p:tgtEl>
                                        <p:attrNameLst>
                                          <p:attrName>ppt_x</p:attrName>
                                        </p:attrNameLst>
                                      </p:cBhvr>
                                      <p:tavLst>
                                        <p:tav tm="0">
                                          <p:val>
                                            <p:strVal val="#ppt_x"/>
                                          </p:val>
                                        </p:tav>
                                        <p:tav tm="100000">
                                          <p:val>
                                            <p:strVal val="#ppt_x"/>
                                          </p:val>
                                        </p:tav>
                                      </p:tavLst>
                                    </p:anim>
                                    <p:anim calcmode="lin" valueType="num">
                                      <p:cBhvr additive="base">
                                        <p:cTn id="104" dur="5000" fill="hold"/>
                                        <p:tgtEl>
                                          <p:spTgt spid="27"/>
                                        </p:tgtEl>
                                        <p:attrNameLst>
                                          <p:attrName>ppt_y</p:attrName>
                                        </p:attrNameLst>
                                      </p:cBhvr>
                                      <p:tavLst>
                                        <p:tav tm="0">
                                          <p:val>
                                            <p:strVal val="1+#ppt_h/2"/>
                                          </p:val>
                                        </p:tav>
                                        <p:tav tm="100000">
                                          <p:val>
                                            <p:strVal val="#ppt_y"/>
                                          </p:val>
                                        </p:tav>
                                      </p:tavLst>
                                    </p:anim>
                                  </p:childTnLst>
                                </p:cTn>
                              </p:par>
                              <p:par>
                                <p:cTn id="105" presetID="7" presetClass="entr" presetSubtype="4" fill="hold"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0" fill="hold"/>
                                        <p:tgtEl>
                                          <p:spTgt spid="29"/>
                                        </p:tgtEl>
                                        <p:attrNameLst>
                                          <p:attrName>ppt_x</p:attrName>
                                        </p:attrNameLst>
                                      </p:cBhvr>
                                      <p:tavLst>
                                        <p:tav tm="0">
                                          <p:val>
                                            <p:strVal val="#ppt_x"/>
                                          </p:val>
                                        </p:tav>
                                        <p:tav tm="100000">
                                          <p:val>
                                            <p:strVal val="#ppt_x"/>
                                          </p:val>
                                        </p:tav>
                                      </p:tavLst>
                                    </p:anim>
                                    <p:anim calcmode="lin" valueType="num">
                                      <p:cBhvr additive="base">
                                        <p:cTn id="108" dur="5000" fill="hold"/>
                                        <p:tgtEl>
                                          <p:spTgt spid="29"/>
                                        </p:tgtEl>
                                        <p:attrNameLst>
                                          <p:attrName>ppt_y</p:attrName>
                                        </p:attrNameLst>
                                      </p:cBhvr>
                                      <p:tavLst>
                                        <p:tav tm="0">
                                          <p:val>
                                            <p:strVal val="1+#ppt_h/2"/>
                                          </p:val>
                                        </p:tav>
                                        <p:tav tm="100000">
                                          <p:val>
                                            <p:strVal val="#ppt_y"/>
                                          </p:val>
                                        </p:tav>
                                      </p:tavLst>
                                    </p:anim>
                                  </p:childTnLst>
                                </p:cTn>
                              </p:par>
                              <p:par>
                                <p:cTn id="109" presetID="7" presetClass="entr" presetSubtype="4"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0" fill="hold"/>
                                        <p:tgtEl>
                                          <p:spTgt spid="31"/>
                                        </p:tgtEl>
                                        <p:attrNameLst>
                                          <p:attrName>ppt_x</p:attrName>
                                        </p:attrNameLst>
                                      </p:cBhvr>
                                      <p:tavLst>
                                        <p:tav tm="0">
                                          <p:val>
                                            <p:strVal val="#ppt_x"/>
                                          </p:val>
                                        </p:tav>
                                        <p:tav tm="100000">
                                          <p:val>
                                            <p:strVal val="#ppt_x"/>
                                          </p:val>
                                        </p:tav>
                                      </p:tavLst>
                                    </p:anim>
                                    <p:anim calcmode="lin" valueType="num">
                                      <p:cBhvr additive="base">
                                        <p:cTn id="112" dur="5000" fill="hold"/>
                                        <p:tgtEl>
                                          <p:spTgt spid="31"/>
                                        </p:tgtEl>
                                        <p:attrNameLst>
                                          <p:attrName>ppt_y</p:attrName>
                                        </p:attrNameLst>
                                      </p:cBhvr>
                                      <p:tavLst>
                                        <p:tav tm="0">
                                          <p:val>
                                            <p:strVal val="1+#ppt_h/2"/>
                                          </p:val>
                                        </p:tav>
                                        <p:tav tm="100000">
                                          <p:val>
                                            <p:strVal val="#ppt_y"/>
                                          </p:val>
                                        </p:tav>
                                      </p:tavLst>
                                    </p:anim>
                                  </p:childTnLst>
                                </p:cTn>
                              </p:par>
                              <p:par>
                                <p:cTn id="113" presetID="7" presetClass="entr" presetSubtype="4"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0" fill="hold"/>
                                        <p:tgtEl>
                                          <p:spTgt spid="30"/>
                                        </p:tgtEl>
                                        <p:attrNameLst>
                                          <p:attrName>ppt_x</p:attrName>
                                        </p:attrNameLst>
                                      </p:cBhvr>
                                      <p:tavLst>
                                        <p:tav tm="0">
                                          <p:val>
                                            <p:strVal val="#ppt_x"/>
                                          </p:val>
                                        </p:tav>
                                        <p:tav tm="100000">
                                          <p:val>
                                            <p:strVal val="#ppt_x"/>
                                          </p:val>
                                        </p:tav>
                                      </p:tavLst>
                                    </p:anim>
                                    <p:anim calcmode="lin" valueType="num">
                                      <p:cBhvr additive="base">
                                        <p:cTn id="116" dur="5000" fill="hold"/>
                                        <p:tgtEl>
                                          <p:spTgt spid="30"/>
                                        </p:tgtEl>
                                        <p:attrNameLst>
                                          <p:attrName>ppt_y</p:attrName>
                                        </p:attrNameLst>
                                      </p:cBhvr>
                                      <p:tavLst>
                                        <p:tav tm="0">
                                          <p:val>
                                            <p:strVal val="1+#ppt_h/2"/>
                                          </p:val>
                                        </p:tav>
                                        <p:tav tm="100000">
                                          <p:val>
                                            <p:strVal val="#ppt_y"/>
                                          </p:val>
                                        </p:tav>
                                      </p:tavLst>
                                    </p:anim>
                                  </p:childTnLst>
                                </p:cTn>
                              </p:par>
                              <p:par>
                                <p:cTn id="117" presetID="7" presetClass="entr" presetSubtype="4" fill="hold" nodeType="with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5000" fill="hold"/>
                                        <p:tgtEl>
                                          <p:spTgt spid="58"/>
                                        </p:tgtEl>
                                        <p:attrNameLst>
                                          <p:attrName>ppt_x</p:attrName>
                                        </p:attrNameLst>
                                      </p:cBhvr>
                                      <p:tavLst>
                                        <p:tav tm="0">
                                          <p:val>
                                            <p:strVal val="#ppt_x"/>
                                          </p:val>
                                        </p:tav>
                                        <p:tav tm="100000">
                                          <p:val>
                                            <p:strVal val="#ppt_x"/>
                                          </p:val>
                                        </p:tav>
                                      </p:tavLst>
                                    </p:anim>
                                    <p:anim calcmode="lin" valueType="num">
                                      <p:cBhvr additive="base">
                                        <p:cTn id="120" dur="5000" fill="hold"/>
                                        <p:tgtEl>
                                          <p:spTgt spid="58"/>
                                        </p:tgtEl>
                                        <p:attrNameLst>
                                          <p:attrName>ppt_y</p:attrName>
                                        </p:attrNameLst>
                                      </p:cBhvr>
                                      <p:tavLst>
                                        <p:tav tm="0">
                                          <p:val>
                                            <p:strVal val="1+#ppt_h/2"/>
                                          </p:val>
                                        </p:tav>
                                        <p:tav tm="100000">
                                          <p:val>
                                            <p:strVal val="#ppt_y"/>
                                          </p:val>
                                        </p:tav>
                                      </p:tavLst>
                                    </p:anim>
                                  </p:childTnLst>
                                </p:cTn>
                              </p:par>
                              <p:par>
                                <p:cTn id="121" presetID="7" presetClass="entr" presetSubtype="4" fill="hold"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0" fill="hold"/>
                                        <p:tgtEl>
                                          <p:spTgt spid="57"/>
                                        </p:tgtEl>
                                        <p:attrNameLst>
                                          <p:attrName>ppt_x</p:attrName>
                                        </p:attrNameLst>
                                      </p:cBhvr>
                                      <p:tavLst>
                                        <p:tav tm="0">
                                          <p:val>
                                            <p:strVal val="#ppt_x"/>
                                          </p:val>
                                        </p:tav>
                                        <p:tav tm="100000">
                                          <p:val>
                                            <p:strVal val="#ppt_x"/>
                                          </p:val>
                                        </p:tav>
                                      </p:tavLst>
                                    </p:anim>
                                    <p:anim calcmode="lin" valueType="num">
                                      <p:cBhvr additive="base">
                                        <p:cTn id="124" dur="5000" fill="hold"/>
                                        <p:tgtEl>
                                          <p:spTgt spid="57"/>
                                        </p:tgtEl>
                                        <p:attrNameLst>
                                          <p:attrName>ppt_y</p:attrName>
                                        </p:attrNameLst>
                                      </p:cBhvr>
                                      <p:tavLst>
                                        <p:tav tm="0">
                                          <p:val>
                                            <p:strVal val="1+#ppt_h/2"/>
                                          </p:val>
                                        </p:tav>
                                        <p:tav tm="100000">
                                          <p:val>
                                            <p:strVal val="#ppt_y"/>
                                          </p:val>
                                        </p:tav>
                                      </p:tavLst>
                                    </p:anim>
                                  </p:childTnLst>
                                </p:cTn>
                              </p:par>
                              <p:par>
                                <p:cTn id="125" presetID="7" presetClass="entr" presetSubtype="4" fill="hold" nodeType="with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0" fill="hold"/>
                                        <p:tgtEl>
                                          <p:spTgt spid="59"/>
                                        </p:tgtEl>
                                        <p:attrNameLst>
                                          <p:attrName>ppt_x</p:attrName>
                                        </p:attrNameLst>
                                      </p:cBhvr>
                                      <p:tavLst>
                                        <p:tav tm="0">
                                          <p:val>
                                            <p:strVal val="#ppt_x"/>
                                          </p:val>
                                        </p:tav>
                                        <p:tav tm="100000">
                                          <p:val>
                                            <p:strVal val="#ppt_x"/>
                                          </p:val>
                                        </p:tav>
                                      </p:tavLst>
                                    </p:anim>
                                    <p:anim calcmode="lin" valueType="num">
                                      <p:cBhvr additive="base">
                                        <p:cTn id="128" dur="5000" fill="hold"/>
                                        <p:tgtEl>
                                          <p:spTgt spid="59"/>
                                        </p:tgtEl>
                                        <p:attrNameLst>
                                          <p:attrName>ppt_y</p:attrName>
                                        </p:attrNameLst>
                                      </p:cBhvr>
                                      <p:tavLst>
                                        <p:tav tm="0">
                                          <p:val>
                                            <p:strVal val="1+#ppt_h/2"/>
                                          </p:val>
                                        </p:tav>
                                        <p:tav tm="100000">
                                          <p:val>
                                            <p:strVal val="#ppt_y"/>
                                          </p:val>
                                        </p:tav>
                                      </p:tavLst>
                                    </p:anim>
                                  </p:childTnLst>
                                </p:cTn>
                              </p:par>
                              <p:par>
                                <p:cTn id="129" presetID="7" presetClass="entr" presetSubtype="4" fill="hold" nodeType="with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additive="base">
                                        <p:cTn id="131" dur="5000" fill="hold"/>
                                        <p:tgtEl>
                                          <p:spTgt spid="56"/>
                                        </p:tgtEl>
                                        <p:attrNameLst>
                                          <p:attrName>ppt_x</p:attrName>
                                        </p:attrNameLst>
                                      </p:cBhvr>
                                      <p:tavLst>
                                        <p:tav tm="0">
                                          <p:val>
                                            <p:strVal val="#ppt_x"/>
                                          </p:val>
                                        </p:tav>
                                        <p:tav tm="100000">
                                          <p:val>
                                            <p:strVal val="#ppt_x"/>
                                          </p:val>
                                        </p:tav>
                                      </p:tavLst>
                                    </p:anim>
                                    <p:anim calcmode="lin" valueType="num">
                                      <p:cBhvr additive="base">
                                        <p:cTn id="132" dur="5000" fill="hold"/>
                                        <p:tgtEl>
                                          <p:spTgt spid="56"/>
                                        </p:tgtEl>
                                        <p:attrNameLst>
                                          <p:attrName>ppt_y</p:attrName>
                                        </p:attrNameLst>
                                      </p:cBhvr>
                                      <p:tavLst>
                                        <p:tav tm="0">
                                          <p:val>
                                            <p:strVal val="1+#ppt_h/2"/>
                                          </p:val>
                                        </p:tav>
                                        <p:tav tm="100000">
                                          <p:val>
                                            <p:strVal val="#ppt_y"/>
                                          </p:val>
                                        </p:tav>
                                      </p:tavLst>
                                    </p:anim>
                                  </p:childTnLst>
                                </p:cTn>
                              </p:par>
                              <p:par>
                                <p:cTn id="133" presetID="7" presetClass="entr" presetSubtype="4" fill="hold" nodeType="with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additive="base">
                                        <p:cTn id="135" dur="5000" fill="hold"/>
                                        <p:tgtEl>
                                          <p:spTgt spid="49"/>
                                        </p:tgtEl>
                                        <p:attrNameLst>
                                          <p:attrName>ppt_x</p:attrName>
                                        </p:attrNameLst>
                                      </p:cBhvr>
                                      <p:tavLst>
                                        <p:tav tm="0">
                                          <p:val>
                                            <p:strVal val="#ppt_x"/>
                                          </p:val>
                                        </p:tav>
                                        <p:tav tm="100000">
                                          <p:val>
                                            <p:strVal val="#ppt_x"/>
                                          </p:val>
                                        </p:tav>
                                      </p:tavLst>
                                    </p:anim>
                                    <p:anim calcmode="lin" valueType="num">
                                      <p:cBhvr additive="base">
                                        <p:cTn id="136" dur="5000" fill="hold"/>
                                        <p:tgtEl>
                                          <p:spTgt spid="49"/>
                                        </p:tgtEl>
                                        <p:attrNameLst>
                                          <p:attrName>ppt_y</p:attrName>
                                        </p:attrNameLst>
                                      </p:cBhvr>
                                      <p:tavLst>
                                        <p:tav tm="0">
                                          <p:val>
                                            <p:strVal val="1+#ppt_h/2"/>
                                          </p:val>
                                        </p:tav>
                                        <p:tav tm="100000">
                                          <p:val>
                                            <p:strVal val="#ppt_y"/>
                                          </p:val>
                                        </p:tav>
                                      </p:tavLst>
                                    </p:anim>
                                  </p:childTnLst>
                                </p:cTn>
                              </p:par>
                              <p:par>
                                <p:cTn id="137" presetID="7" presetClass="entr" presetSubtype="4"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5000" fill="hold"/>
                                        <p:tgtEl>
                                          <p:spTgt spid="48"/>
                                        </p:tgtEl>
                                        <p:attrNameLst>
                                          <p:attrName>ppt_x</p:attrName>
                                        </p:attrNameLst>
                                      </p:cBhvr>
                                      <p:tavLst>
                                        <p:tav tm="0">
                                          <p:val>
                                            <p:strVal val="#ppt_x"/>
                                          </p:val>
                                        </p:tav>
                                        <p:tav tm="100000">
                                          <p:val>
                                            <p:strVal val="#ppt_x"/>
                                          </p:val>
                                        </p:tav>
                                      </p:tavLst>
                                    </p:anim>
                                    <p:anim calcmode="lin" valueType="num">
                                      <p:cBhvr additive="base">
                                        <p:cTn id="140" dur="5000" fill="hold"/>
                                        <p:tgtEl>
                                          <p:spTgt spid="48"/>
                                        </p:tgtEl>
                                        <p:attrNameLst>
                                          <p:attrName>ppt_y</p:attrName>
                                        </p:attrNameLst>
                                      </p:cBhvr>
                                      <p:tavLst>
                                        <p:tav tm="0">
                                          <p:val>
                                            <p:strVal val="1+#ppt_h/2"/>
                                          </p:val>
                                        </p:tav>
                                        <p:tav tm="100000">
                                          <p:val>
                                            <p:strVal val="#ppt_y"/>
                                          </p:val>
                                        </p:tav>
                                      </p:tavLst>
                                    </p:anim>
                                  </p:childTnLst>
                                </p:cTn>
                              </p:par>
                              <p:par>
                                <p:cTn id="141" presetID="7" presetClass="entr" presetSubtype="4" fill="hold"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5000" fill="hold"/>
                                        <p:tgtEl>
                                          <p:spTgt spid="50"/>
                                        </p:tgtEl>
                                        <p:attrNameLst>
                                          <p:attrName>ppt_x</p:attrName>
                                        </p:attrNameLst>
                                      </p:cBhvr>
                                      <p:tavLst>
                                        <p:tav tm="0">
                                          <p:val>
                                            <p:strVal val="#ppt_x"/>
                                          </p:val>
                                        </p:tav>
                                        <p:tav tm="100000">
                                          <p:val>
                                            <p:strVal val="#ppt_x"/>
                                          </p:val>
                                        </p:tav>
                                      </p:tavLst>
                                    </p:anim>
                                    <p:anim calcmode="lin" valueType="num">
                                      <p:cBhvr additive="base">
                                        <p:cTn id="144" dur="5000" fill="hold"/>
                                        <p:tgtEl>
                                          <p:spTgt spid="50"/>
                                        </p:tgtEl>
                                        <p:attrNameLst>
                                          <p:attrName>ppt_y</p:attrName>
                                        </p:attrNameLst>
                                      </p:cBhvr>
                                      <p:tavLst>
                                        <p:tav tm="0">
                                          <p:val>
                                            <p:strVal val="1+#ppt_h/2"/>
                                          </p:val>
                                        </p:tav>
                                        <p:tav tm="100000">
                                          <p:val>
                                            <p:strVal val="#ppt_y"/>
                                          </p:val>
                                        </p:tav>
                                      </p:tavLst>
                                    </p:anim>
                                  </p:childTnLst>
                                </p:cTn>
                              </p:par>
                              <p:par>
                                <p:cTn id="145" presetID="7" presetClass="entr" presetSubtype="4" fill="hold" nodeType="withEffect">
                                  <p:stCondLst>
                                    <p:cond delay="0"/>
                                  </p:stCondLst>
                                  <p:childTnLst>
                                    <p:set>
                                      <p:cBhvr>
                                        <p:cTn id="146" dur="1" fill="hold">
                                          <p:stCondLst>
                                            <p:cond delay="0"/>
                                          </p:stCondLst>
                                        </p:cTn>
                                        <p:tgtEl>
                                          <p:spTgt spid="47"/>
                                        </p:tgtEl>
                                        <p:attrNameLst>
                                          <p:attrName>style.visibility</p:attrName>
                                        </p:attrNameLst>
                                      </p:cBhvr>
                                      <p:to>
                                        <p:strVal val="visible"/>
                                      </p:to>
                                    </p:set>
                                    <p:anim calcmode="lin" valueType="num">
                                      <p:cBhvr additive="base">
                                        <p:cTn id="147" dur="5000" fill="hold"/>
                                        <p:tgtEl>
                                          <p:spTgt spid="47"/>
                                        </p:tgtEl>
                                        <p:attrNameLst>
                                          <p:attrName>ppt_x</p:attrName>
                                        </p:attrNameLst>
                                      </p:cBhvr>
                                      <p:tavLst>
                                        <p:tav tm="0">
                                          <p:val>
                                            <p:strVal val="#ppt_x"/>
                                          </p:val>
                                        </p:tav>
                                        <p:tav tm="100000">
                                          <p:val>
                                            <p:strVal val="#ppt_x"/>
                                          </p:val>
                                        </p:tav>
                                      </p:tavLst>
                                    </p:anim>
                                    <p:anim calcmode="lin" valueType="num">
                                      <p:cBhvr additive="base">
                                        <p:cTn id="148" dur="5000" fill="hold"/>
                                        <p:tgtEl>
                                          <p:spTgt spid="47"/>
                                        </p:tgtEl>
                                        <p:attrNameLst>
                                          <p:attrName>ppt_y</p:attrName>
                                        </p:attrNameLst>
                                      </p:cBhvr>
                                      <p:tavLst>
                                        <p:tav tm="0">
                                          <p:val>
                                            <p:strVal val="1+#ppt_h/2"/>
                                          </p:val>
                                        </p:tav>
                                        <p:tav tm="100000">
                                          <p:val>
                                            <p:strVal val="#ppt_y"/>
                                          </p:val>
                                        </p:tav>
                                      </p:tavLst>
                                    </p:anim>
                                  </p:childTnLst>
                                </p:cTn>
                              </p:par>
                              <p:par>
                                <p:cTn id="149" presetID="7" presetClass="entr" presetSubtype="4" fill="hold" nodeType="withEffect">
                                  <p:stCondLst>
                                    <p:cond delay="0"/>
                                  </p:stCondLst>
                                  <p:childTnLst>
                                    <p:set>
                                      <p:cBhvr>
                                        <p:cTn id="150" dur="1" fill="hold">
                                          <p:stCondLst>
                                            <p:cond delay="0"/>
                                          </p:stCondLst>
                                        </p:cTn>
                                        <p:tgtEl>
                                          <p:spTgt spid="46"/>
                                        </p:tgtEl>
                                        <p:attrNameLst>
                                          <p:attrName>style.visibility</p:attrName>
                                        </p:attrNameLst>
                                      </p:cBhvr>
                                      <p:to>
                                        <p:strVal val="visible"/>
                                      </p:to>
                                    </p:set>
                                    <p:anim calcmode="lin" valueType="num">
                                      <p:cBhvr additive="base">
                                        <p:cTn id="151" dur="5000" fill="hold"/>
                                        <p:tgtEl>
                                          <p:spTgt spid="46"/>
                                        </p:tgtEl>
                                        <p:attrNameLst>
                                          <p:attrName>ppt_x</p:attrName>
                                        </p:attrNameLst>
                                      </p:cBhvr>
                                      <p:tavLst>
                                        <p:tav tm="0">
                                          <p:val>
                                            <p:strVal val="#ppt_x"/>
                                          </p:val>
                                        </p:tav>
                                        <p:tav tm="100000">
                                          <p:val>
                                            <p:strVal val="#ppt_x"/>
                                          </p:val>
                                        </p:tav>
                                      </p:tavLst>
                                    </p:anim>
                                    <p:anim calcmode="lin" valueType="num">
                                      <p:cBhvr additive="base">
                                        <p:cTn id="152" dur="5000" fill="hold"/>
                                        <p:tgtEl>
                                          <p:spTgt spid="46"/>
                                        </p:tgtEl>
                                        <p:attrNameLst>
                                          <p:attrName>ppt_y</p:attrName>
                                        </p:attrNameLst>
                                      </p:cBhvr>
                                      <p:tavLst>
                                        <p:tav tm="0">
                                          <p:val>
                                            <p:strVal val="1+#ppt_h/2"/>
                                          </p:val>
                                        </p:tav>
                                        <p:tav tm="100000">
                                          <p:val>
                                            <p:strVal val="#ppt_y"/>
                                          </p:val>
                                        </p:tav>
                                      </p:tavLst>
                                    </p:anim>
                                  </p:childTnLst>
                                </p:cTn>
                              </p:par>
                              <p:par>
                                <p:cTn id="153" presetID="7" presetClass="entr" presetSubtype="4"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additive="base">
                                        <p:cTn id="155" dur="5000" fill="hold"/>
                                        <p:tgtEl>
                                          <p:spTgt spid="52"/>
                                        </p:tgtEl>
                                        <p:attrNameLst>
                                          <p:attrName>ppt_x</p:attrName>
                                        </p:attrNameLst>
                                      </p:cBhvr>
                                      <p:tavLst>
                                        <p:tav tm="0">
                                          <p:val>
                                            <p:strVal val="#ppt_x"/>
                                          </p:val>
                                        </p:tav>
                                        <p:tav tm="100000">
                                          <p:val>
                                            <p:strVal val="#ppt_x"/>
                                          </p:val>
                                        </p:tav>
                                      </p:tavLst>
                                    </p:anim>
                                    <p:anim calcmode="lin" valueType="num">
                                      <p:cBhvr additive="base">
                                        <p:cTn id="156" dur="5000" fill="hold"/>
                                        <p:tgtEl>
                                          <p:spTgt spid="52"/>
                                        </p:tgtEl>
                                        <p:attrNameLst>
                                          <p:attrName>ppt_y</p:attrName>
                                        </p:attrNameLst>
                                      </p:cBhvr>
                                      <p:tavLst>
                                        <p:tav tm="0">
                                          <p:val>
                                            <p:strVal val="1+#ppt_h/2"/>
                                          </p:val>
                                        </p:tav>
                                        <p:tav tm="100000">
                                          <p:val>
                                            <p:strVal val="#ppt_y"/>
                                          </p:val>
                                        </p:tav>
                                      </p:tavLst>
                                    </p:anim>
                                  </p:childTnLst>
                                </p:cTn>
                              </p:par>
                              <p:par>
                                <p:cTn id="157" presetID="7" presetClass="entr" presetSubtype="4" fill="hold" nodeType="withEffect">
                                  <p:stCondLst>
                                    <p:cond delay="0"/>
                                  </p:stCondLst>
                                  <p:childTnLst>
                                    <p:set>
                                      <p:cBhvr>
                                        <p:cTn id="158" dur="1" fill="hold">
                                          <p:stCondLst>
                                            <p:cond delay="0"/>
                                          </p:stCondLst>
                                        </p:cTn>
                                        <p:tgtEl>
                                          <p:spTgt spid="51"/>
                                        </p:tgtEl>
                                        <p:attrNameLst>
                                          <p:attrName>style.visibility</p:attrName>
                                        </p:attrNameLst>
                                      </p:cBhvr>
                                      <p:to>
                                        <p:strVal val="visible"/>
                                      </p:to>
                                    </p:set>
                                    <p:anim calcmode="lin" valueType="num">
                                      <p:cBhvr additive="base">
                                        <p:cTn id="159" dur="5000" fill="hold"/>
                                        <p:tgtEl>
                                          <p:spTgt spid="51"/>
                                        </p:tgtEl>
                                        <p:attrNameLst>
                                          <p:attrName>ppt_x</p:attrName>
                                        </p:attrNameLst>
                                      </p:cBhvr>
                                      <p:tavLst>
                                        <p:tav tm="0">
                                          <p:val>
                                            <p:strVal val="#ppt_x"/>
                                          </p:val>
                                        </p:tav>
                                        <p:tav tm="100000">
                                          <p:val>
                                            <p:strVal val="#ppt_x"/>
                                          </p:val>
                                        </p:tav>
                                      </p:tavLst>
                                    </p:anim>
                                    <p:anim calcmode="lin" valueType="num">
                                      <p:cBhvr additive="base">
                                        <p:cTn id="160" dur="5000" fill="hold"/>
                                        <p:tgtEl>
                                          <p:spTgt spid="51"/>
                                        </p:tgtEl>
                                        <p:attrNameLst>
                                          <p:attrName>ppt_y</p:attrName>
                                        </p:attrNameLst>
                                      </p:cBhvr>
                                      <p:tavLst>
                                        <p:tav tm="0">
                                          <p:val>
                                            <p:strVal val="1+#ppt_h/2"/>
                                          </p:val>
                                        </p:tav>
                                        <p:tav tm="100000">
                                          <p:val>
                                            <p:strVal val="#ppt_y"/>
                                          </p:val>
                                        </p:tav>
                                      </p:tavLst>
                                    </p:anim>
                                  </p:childTnLst>
                                </p:cTn>
                              </p:par>
                              <p:par>
                                <p:cTn id="161" presetID="7" presetClass="entr" presetSubtype="4" fill="hold"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5000" fill="hold"/>
                                        <p:tgtEl>
                                          <p:spTgt spid="53"/>
                                        </p:tgtEl>
                                        <p:attrNameLst>
                                          <p:attrName>ppt_x</p:attrName>
                                        </p:attrNameLst>
                                      </p:cBhvr>
                                      <p:tavLst>
                                        <p:tav tm="0">
                                          <p:val>
                                            <p:strVal val="#ppt_x"/>
                                          </p:val>
                                        </p:tav>
                                        <p:tav tm="100000">
                                          <p:val>
                                            <p:strVal val="#ppt_x"/>
                                          </p:val>
                                        </p:tav>
                                      </p:tavLst>
                                    </p:anim>
                                    <p:anim calcmode="lin" valueType="num">
                                      <p:cBhvr additive="base">
                                        <p:cTn id="164" dur="5000" fill="hold"/>
                                        <p:tgtEl>
                                          <p:spTgt spid="53"/>
                                        </p:tgtEl>
                                        <p:attrNameLst>
                                          <p:attrName>ppt_y</p:attrName>
                                        </p:attrNameLst>
                                      </p:cBhvr>
                                      <p:tavLst>
                                        <p:tav tm="0">
                                          <p:val>
                                            <p:strVal val="1+#ppt_h/2"/>
                                          </p:val>
                                        </p:tav>
                                        <p:tav tm="100000">
                                          <p:val>
                                            <p:strVal val="#ppt_y"/>
                                          </p:val>
                                        </p:tav>
                                      </p:tavLst>
                                    </p:anim>
                                  </p:childTnLst>
                                </p:cTn>
                              </p:par>
                              <p:par>
                                <p:cTn id="165" presetID="7" presetClass="entr" presetSubtype="4" fill="hold"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5000" fill="hold"/>
                                        <p:tgtEl>
                                          <p:spTgt spid="54"/>
                                        </p:tgtEl>
                                        <p:attrNameLst>
                                          <p:attrName>ppt_x</p:attrName>
                                        </p:attrNameLst>
                                      </p:cBhvr>
                                      <p:tavLst>
                                        <p:tav tm="0">
                                          <p:val>
                                            <p:strVal val="#ppt_x"/>
                                          </p:val>
                                        </p:tav>
                                        <p:tav tm="100000">
                                          <p:val>
                                            <p:strVal val="#ppt_x"/>
                                          </p:val>
                                        </p:tav>
                                      </p:tavLst>
                                    </p:anim>
                                    <p:anim calcmode="lin" valueType="num">
                                      <p:cBhvr additive="base">
                                        <p:cTn id="168" dur="5000" fill="hold"/>
                                        <p:tgtEl>
                                          <p:spTgt spid="54"/>
                                        </p:tgtEl>
                                        <p:attrNameLst>
                                          <p:attrName>ppt_y</p:attrName>
                                        </p:attrNameLst>
                                      </p:cBhvr>
                                      <p:tavLst>
                                        <p:tav tm="0">
                                          <p:val>
                                            <p:strVal val="1+#ppt_h/2"/>
                                          </p:val>
                                        </p:tav>
                                        <p:tav tm="100000">
                                          <p:val>
                                            <p:strVal val="#ppt_y"/>
                                          </p:val>
                                        </p:tav>
                                      </p:tavLst>
                                    </p:anim>
                                  </p:childTnLst>
                                </p:cTn>
                              </p:par>
                              <p:par>
                                <p:cTn id="169" presetID="7" presetClass="entr" presetSubtype="4" fill="hold"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5000" fill="hold"/>
                                        <p:tgtEl>
                                          <p:spTgt spid="55"/>
                                        </p:tgtEl>
                                        <p:attrNameLst>
                                          <p:attrName>ppt_x</p:attrName>
                                        </p:attrNameLst>
                                      </p:cBhvr>
                                      <p:tavLst>
                                        <p:tav tm="0">
                                          <p:val>
                                            <p:strVal val="#ppt_x"/>
                                          </p:val>
                                        </p:tav>
                                        <p:tav tm="100000">
                                          <p:val>
                                            <p:strVal val="#ppt_x"/>
                                          </p:val>
                                        </p:tav>
                                      </p:tavLst>
                                    </p:anim>
                                    <p:anim calcmode="lin" valueType="num">
                                      <p:cBhvr additive="base">
                                        <p:cTn id="172" dur="5000" fill="hold"/>
                                        <p:tgtEl>
                                          <p:spTgt spid="55"/>
                                        </p:tgtEl>
                                        <p:attrNameLst>
                                          <p:attrName>ppt_y</p:attrName>
                                        </p:attrNameLst>
                                      </p:cBhvr>
                                      <p:tavLst>
                                        <p:tav tm="0">
                                          <p:val>
                                            <p:strVal val="1+#ppt_h/2"/>
                                          </p:val>
                                        </p:tav>
                                        <p:tav tm="100000">
                                          <p:val>
                                            <p:strVal val="#ppt_y"/>
                                          </p:val>
                                        </p:tav>
                                      </p:tavLst>
                                    </p:anim>
                                  </p:childTnLst>
                                </p:cTn>
                              </p:par>
                              <p:par>
                                <p:cTn id="173" presetID="7" presetClass="entr" presetSubtype="4" fill="hold" nodeType="with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additive="base">
                                        <p:cTn id="175" dur="5000" fill="hold"/>
                                        <p:tgtEl>
                                          <p:spTgt spid="41"/>
                                        </p:tgtEl>
                                        <p:attrNameLst>
                                          <p:attrName>ppt_x</p:attrName>
                                        </p:attrNameLst>
                                      </p:cBhvr>
                                      <p:tavLst>
                                        <p:tav tm="0">
                                          <p:val>
                                            <p:strVal val="#ppt_x"/>
                                          </p:val>
                                        </p:tav>
                                        <p:tav tm="100000">
                                          <p:val>
                                            <p:strVal val="#ppt_x"/>
                                          </p:val>
                                        </p:tav>
                                      </p:tavLst>
                                    </p:anim>
                                    <p:anim calcmode="lin" valueType="num">
                                      <p:cBhvr additive="base">
                                        <p:cTn id="176" dur="5000" fill="hold"/>
                                        <p:tgtEl>
                                          <p:spTgt spid="41"/>
                                        </p:tgtEl>
                                        <p:attrNameLst>
                                          <p:attrName>ppt_y</p:attrName>
                                        </p:attrNameLst>
                                      </p:cBhvr>
                                      <p:tavLst>
                                        <p:tav tm="0">
                                          <p:val>
                                            <p:strVal val="1+#ppt_h/2"/>
                                          </p:val>
                                        </p:tav>
                                        <p:tav tm="100000">
                                          <p:val>
                                            <p:strVal val="#ppt_y"/>
                                          </p:val>
                                        </p:tav>
                                      </p:tavLst>
                                    </p:anim>
                                  </p:childTnLst>
                                </p:cTn>
                              </p:par>
                              <p:par>
                                <p:cTn id="177" presetID="7" presetClass="entr" presetSubtype="4" fill="hold" nodeType="withEffect">
                                  <p:stCondLst>
                                    <p:cond delay="0"/>
                                  </p:stCondLst>
                                  <p:childTnLst>
                                    <p:set>
                                      <p:cBhvr>
                                        <p:cTn id="178" dur="1" fill="hold">
                                          <p:stCondLst>
                                            <p:cond delay="0"/>
                                          </p:stCondLst>
                                        </p:cTn>
                                        <p:tgtEl>
                                          <p:spTgt spid="40"/>
                                        </p:tgtEl>
                                        <p:attrNameLst>
                                          <p:attrName>style.visibility</p:attrName>
                                        </p:attrNameLst>
                                      </p:cBhvr>
                                      <p:to>
                                        <p:strVal val="visible"/>
                                      </p:to>
                                    </p:set>
                                    <p:anim calcmode="lin" valueType="num">
                                      <p:cBhvr additive="base">
                                        <p:cTn id="179" dur="5000" fill="hold"/>
                                        <p:tgtEl>
                                          <p:spTgt spid="40"/>
                                        </p:tgtEl>
                                        <p:attrNameLst>
                                          <p:attrName>ppt_x</p:attrName>
                                        </p:attrNameLst>
                                      </p:cBhvr>
                                      <p:tavLst>
                                        <p:tav tm="0">
                                          <p:val>
                                            <p:strVal val="#ppt_x"/>
                                          </p:val>
                                        </p:tav>
                                        <p:tav tm="100000">
                                          <p:val>
                                            <p:strVal val="#ppt_x"/>
                                          </p:val>
                                        </p:tav>
                                      </p:tavLst>
                                    </p:anim>
                                    <p:anim calcmode="lin" valueType="num">
                                      <p:cBhvr additive="base">
                                        <p:cTn id="180" dur="5000" fill="hold"/>
                                        <p:tgtEl>
                                          <p:spTgt spid="40"/>
                                        </p:tgtEl>
                                        <p:attrNameLst>
                                          <p:attrName>ppt_y</p:attrName>
                                        </p:attrNameLst>
                                      </p:cBhvr>
                                      <p:tavLst>
                                        <p:tav tm="0">
                                          <p:val>
                                            <p:strVal val="1+#ppt_h/2"/>
                                          </p:val>
                                        </p:tav>
                                        <p:tav tm="100000">
                                          <p:val>
                                            <p:strVal val="#ppt_y"/>
                                          </p:val>
                                        </p:tav>
                                      </p:tavLst>
                                    </p:anim>
                                  </p:childTnLst>
                                </p:cTn>
                              </p:par>
                              <p:par>
                                <p:cTn id="181" presetID="7" presetClass="entr" presetSubtype="4" fill="hold" nodeType="withEffect">
                                  <p:stCondLst>
                                    <p:cond delay="0"/>
                                  </p:stCondLst>
                                  <p:childTnLst>
                                    <p:set>
                                      <p:cBhvr>
                                        <p:cTn id="182" dur="1" fill="hold">
                                          <p:stCondLst>
                                            <p:cond delay="0"/>
                                          </p:stCondLst>
                                        </p:cTn>
                                        <p:tgtEl>
                                          <p:spTgt spid="39"/>
                                        </p:tgtEl>
                                        <p:attrNameLst>
                                          <p:attrName>style.visibility</p:attrName>
                                        </p:attrNameLst>
                                      </p:cBhvr>
                                      <p:to>
                                        <p:strVal val="visible"/>
                                      </p:to>
                                    </p:set>
                                    <p:anim calcmode="lin" valueType="num">
                                      <p:cBhvr additive="base">
                                        <p:cTn id="183" dur="5000" fill="hold"/>
                                        <p:tgtEl>
                                          <p:spTgt spid="39"/>
                                        </p:tgtEl>
                                        <p:attrNameLst>
                                          <p:attrName>ppt_x</p:attrName>
                                        </p:attrNameLst>
                                      </p:cBhvr>
                                      <p:tavLst>
                                        <p:tav tm="0">
                                          <p:val>
                                            <p:strVal val="#ppt_x"/>
                                          </p:val>
                                        </p:tav>
                                        <p:tav tm="100000">
                                          <p:val>
                                            <p:strVal val="#ppt_x"/>
                                          </p:val>
                                        </p:tav>
                                      </p:tavLst>
                                    </p:anim>
                                    <p:anim calcmode="lin" valueType="num">
                                      <p:cBhvr additive="base">
                                        <p:cTn id="184" dur="5000" fill="hold"/>
                                        <p:tgtEl>
                                          <p:spTgt spid="39"/>
                                        </p:tgtEl>
                                        <p:attrNameLst>
                                          <p:attrName>ppt_y</p:attrName>
                                        </p:attrNameLst>
                                      </p:cBhvr>
                                      <p:tavLst>
                                        <p:tav tm="0">
                                          <p:val>
                                            <p:strVal val="1+#ppt_h/2"/>
                                          </p:val>
                                        </p:tav>
                                        <p:tav tm="100000">
                                          <p:val>
                                            <p:strVal val="#ppt_y"/>
                                          </p:val>
                                        </p:tav>
                                      </p:tavLst>
                                    </p:anim>
                                  </p:childTnLst>
                                </p:cTn>
                              </p:par>
                              <p:par>
                                <p:cTn id="185" presetID="7" presetClass="entr" presetSubtype="4" fill="hold" nodeType="withEffect">
                                  <p:stCondLst>
                                    <p:cond delay="0"/>
                                  </p:stCondLst>
                                  <p:childTnLst>
                                    <p:set>
                                      <p:cBhvr>
                                        <p:cTn id="186" dur="1" fill="hold">
                                          <p:stCondLst>
                                            <p:cond delay="0"/>
                                          </p:stCondLst>
                                        </p:cTn>
                                        <p:tgtEl>
                                          <p:spTgt spid="38"/>
                                        </p:tgtEl>
                                        <p:attrNameLst>
                                          <p:attrName>style.visibility</p:attrName>
                                        </p:attrNameLst>
                                      </p:cBhvr>
                                      <p:to>
                                        <p:strVal val="visible"/>
                                      </p:to>
                                    </p:set>
                                    <p:anim calcmode="lin" valueType="num">
                                      <p:cBhvr additive="base">
                                        <p:cTn id="187" dur="5000" fill="hold"/>
                                        <p:tgtEl>
                                          <p:spTgt spid="38"/>
                                        </p:tgtEl>
                                        <p:attrNameLst>
                                          <p:attrName>ppt_x</p:attrName>
                                        </p:attrNameLst>
                                      </p:cBhvr>
                                      <p:tavLst>
                                        <p:tav tm="0">
                                          <p:val>
                                            <p:strVal val="#ppt_x"/>
                                          </p:val>
                                        </p:tav>
                                        <p:tav tm="100000">
                                          <p:val>
                                            <p:strVal val="#ppt_x"/>
                                          </p:val>
                                        </p:tav>
                                      </p:tavLst>
                                    </p:anim>
                                    <p:anim calcmode="lin" valueType="num">
                                      <p:cBhvr additive="base">
                                        <p:cTn id="188" dur="5000" fill="hold"/>
                                        <p:tgtEl>
                                          <p:spTgt spid="38"/>
                                        </p:tgtEl>
                                        <p:attrNameLst>
                                          <p:attrName>ppt_y</p:attrName>
                                        </p:attrNameLst>
                                      </p:cBhvr>
                                      <p:tavLst>
                                        <p:tav tm="0">
                                          <p:val>
                                            <p:strVal val="1+#ppt_h/2"/>
                                          </p:val>
                                        </p:tav>
                                        <p:tav tm="100000">
                                          <p:val>
                                            <p:strVal val="#ppt_y"/>
                                          </p:val>
                                        </p:tav>
                                      </p:tavLst>
                                    </p:anim>
                                  </p:childTnLst>
                                </p:cTn>
                              </p:par>
                              <p:par>
                                <p:cTn id="189" presetID="7" presetClass="entr" presetSubtype="4" fill="hold" nodeType="withEffect">
                                  <p:stCondLst>
                                    <p:cond delay="0"/>
                                  </p:stCondLst>
                                  <p:childTnLst>
                                    <p:set>
                                      <p:cBhvr>
                                        <p:cTn id="190" dur="1" fill="hold">
                                          <p:stCondLst>
                                            <p:cond delay="0"/>
                                          </p:stCondLst>
                                        </p:cTn>
                                        <p:tgtEl>
                                          <p:spTgt spid="37"/>
                                        </p:tgtEl>
                                        <p:attrNameLst>
                                          <p:attrName>style.visibility</p:attrName>
                                        </p:attrNameLst>
                                      </p:cBhvr>
                                      <p:to>
                                        <p:strVal val="visible"/>
                                      </p:to>
                                    </p:set>
                                    <p:anim calcmode="lin" valueType="num">
                                      <p:cBhvr additive="base">
                                        <p:cTn id="191" dur="5000" fill="hold"/>
                                        <p:tgtEl>
                                          <p:spTgt spid="37"/>
                                        </p:tgtEl>
                                        <p:attrNameLst>
                                          <p:attrName>ppt_x</p:attrName>
                                        </p:attrNameLst>
                                      </p:cBhvr>
                                      <p:tavLst>
                                        <p:tav tm="0">
                                          <p:val>
                                            <p:strVal val="#ppt_x"/>
                                          </p:val>
                                        </p:tav>
                                        <p:tav tm="100000">
                                          <p:val>
                                            <p:strVal val="#ppt_x"/>
                                          </p:val>
                                        </p:tav>
                                      </p:tavLst>
                                    </p:anim>
                                    <p:anim calcmode="lin" valueType="num">
                                      <p:cBhvr additive="base">
                                        <p:cTn id="192" dur="5000" fill="hold"/>
                                        <p:tgtEl>
                                          <p:spTgt spid="37"/>
                                        </p:tgtEl>
                                        <p:attrNameLst>
                                          <p:attrName>ppt_y</p:attrName>
                                        </p:attrNameLst>
                                      </p:cBhvr>
                                      <p:tavLst>
                                        <p:tav tm="0">
                                          <p:val>
                                            <p:strVal val="1+#ppt_h/2"/>
                                          </p:val>
                                        </p:tav>
                                        <p:tav tm="100000">
                                          <p:val>
                                            <p:strVal val="#ppt_y"/>
                                          </p:val>
                                        </p:tav>
                                      </p:tavLst>
                                    </p:anim>
                                  </p:childTnLst>
                                </p:cTn>
                              </p:par>
                              <p:par>
                                <p:cTn id="193" presetID="7" presetClass="entr" presetSubtype="4" fill="hold" nodeType="withEffect">
                                  <p:stCondLst>
                                    <p:cond delay="0"/>
                                  </p:stCondLst>
                                  <p:childTnLst>
                                    <p:set>
                                      <p:cBhvr>
                                        <p:cTn id="194" dur="1" fill="hold">
                                          <p:stCondLst>
                                            <p:cond delay="0"/>
                                          </p:stCondLst>
                                        </p:cTn>
                                        <p:tgtEl>
                                          <p:spTgt spid="32"/>
                                        </p:tgtEl>
                                        <p:attrNameLst>
                                          <p:attrName>style.visibility</p:attrName>
                                        </p:attrNameLst>
                                      </p:cBhvr>
                                      <p:to>
                                        <p:strVal val="visible"/>
                                      </p:to>
                                    </p:set>
                                    <p:anim calcmode="lin" valueType="num">
                                      <p:cBhvr additive="base">
                                        <p:cTn id="195" dur="5000" fill="hold"/>
                                        <p:tgtEl>
                                          <p:spTgt spid="32"/>
                                        </p:tgtEl>
                                        <p:attrNameLst>
                                          <p:attrName>ppt_x</p:attrName>
                                        </p:attrNameLst>
                                      </p:cBhvr>
                                      <p:tavLst>
                                        <p:tav tm="0">
                                          <p:val>
                                            <p:strVal val="#ppt_x"/>
                                          </p:val>
                                        </p:tav>
                                        <p:tav tm="100000">
                                          <p:val>
                                            <p:strVal val="#ppt_x"/>
                                          </p:val>
                                        </p:tav>
                                      </p:tavLst>
                                    </p:anim>
                                    <p:anim calcmode="lin" valueType="num">
                                      <p:cBhvr additive="base">
                                        <p:cTn id="196" dur="5000" fill="hold"/>
                                        <p:tgtEl>
                                          <p:spTgt spid="32"/>
                                        </p:tgtEl>
                                        <p:attrNameLst>
                                          <p:attrName>ppt_y</p:attrName>
                                        </p:attrNameLst>
                                      </p:cBhvr>
                                      <p:tavLst>
                                        <p:tav tm="0">
                                          <p:val>
                                            <p:strVal val="1+#ppt_h/2"/>
                                          </p:val>
                                        </p:tav>
                                        <p:tav tm="100000">
                                          <p:val>
                                            <p:strVal val="#ppt_y"/>
                                          </p:val>
                                        </p:tav>
                                      </p:tavLst>
                                    </p:anim>
                                  </p:childTnLst>
                                </p:cTn>
                              </p:par>
                              <p:par>
                                <p:cTn id="197" presetID="7" presetClass="entr" presetSubtype="4" fill="hold" nodeType="withEffect">
                                  <p:stCondLst>
                                    <p:cond delay="0"/>
                                  </p:stCondLst>
                                  <p:childTnLst>
                                    <p:set>
                                      <p:cBhvr>
                                        <p:cTn id="198" dur="1" fill="hold">
                                          <p:stCondLst>
                                            <p:cond delay="0"/>
                                          </p:stCondLst>
                                        </p:cTn>
                                        <p:tgtEl>
                                          <p:spTgt spid="33"/>
                                        </p:tgtEl>
                                        <p:attrNameLst>
                                          <p:attrName>style.visibility</p:attrName>
                                        </p:attrNameLst>
                                      </p:cBhvr>
                                      <p:to>
                                        <p:strVal val="visible"/>
                                      </p:to>
                                    </p:set>
                                    <p:anim calcmode="lin" valueType="num">
                                      <p:cBhvr additive="base">
                                        <p:cTn id="199" dur="5000" fill="hold"/>
                                        <p:tgtEl>
                                          <p:spTgt spid="33"/>
                                        </p:tgtEl>
                                        <p:attrNameLst>
                                          <p:attrName>ppt_x</p:attrName>
                                        </p:attrNameLst>
                                      </p:cBhvr>
                                      <p:tavLst>
                                        <p:tav tm="0">
                                          <p:val>
                                            <p:strVal val="#ppt_x"/>
                                          </p:val>
                                        </p:tav>
                                        <p:tav tm="100000">
                                          <p:val>
                                            <p:strVal val="#ppt_x"/>
                                          </p:val>
                                        </p:tav>
                                      </p:tavLst>
                                    </p:anim>
                                    <p:anim calcmode="lin" valueType="num">
                                      <p:cBhvr additive="base">
                                        <p:cTn id="200" dur="5000" fill="hold"/>
                                        <p:tgtEl>
                                          <p:spTgt spid="33"/>
                                        </p:tgtEl>
                                        <p:attrNameLst>
                                          <p:attrName>ppt_y</p:attrName>
                                        </p:attrNameLst>
                                      </p:cBhvr>
                                      <p:tavLst>
                                        <p:tav tm="0">
                                          <p:val>
                                            <p:strVal val="1+#ppt_h/2"/>
                                          </p:val>
                                        </p:tav>
                                        <p:tav tm="100000">
                                          <p:val>
                                            <p:strVal val="#ppt_y"/>
                                          </p:val>
                                        </p:tav>
                                      </p:tavLst>
                                    </p:anim>
                                  </p:childTnLst>
                                </p:cTn>
                              </p:par>
                              <p:par>
                                <p:cTn id="201" presetID="7" presetClass="entr" presetSubtype="4" fill="hold" nodeType="withEffect">
                                  <p:stCondLst>
                                    <p:cond delay="0"/>
                                  </p:stCondLst>
                                  <p:childTnLst>
                                    <p:set>
                                      <p:cBhvr>
                                        <p:cTn id="202" dur="1" fill="hold">
                                          <p:stCondLst>
                                            <p:cond delay="0"/>
                                          </p:stCondLst>
                                        </p:cTn>
                                        <p:tgtEl>
                                          <p:spTgt spid="36"/>
                                        </p:tgtEl>
                                        <p:attrNameLst>
                                          <p:attrName>style.visibility</p:attrName>
                                        </p:attrNameLst>
                                      </p:cBhvr>
                                      <p:to>
                                        <p:strVal val="visible"/>
                                      </p:to>
                                    </p:set>
                                    <p:anim calcmode="lin" valueType="num">
                                      <p:cBhvr additive="base">
                                        <p:cTn id="203" dur="5000" fill="hold"/>
                                        <p:tgtEl>
                                          <p:spTgt spid="36"/>
                                        </p:tgtEl>
                                        <p:attrNameLst>
                                          <p:attrName>ppt_x</p:attrName>
                                        </p:attrNameLst>
                                      </p:cBhvr>
                                      <p:tavLst>
                                        <p:tav tm="0">
                                          <p:val>
                                            <p:strVal val="#ppt_x"/>
                                          </p:val>
                                        </p:tav>
                                        <p:tav tm="100000">
                                          <p:val>
                                            <p:strVal val="#ppt_x"/>
                                          </p:val>
                                        </p:tav>
                                      </p:tavLst>
                                    </p:anim>
                                    <p:anim calcmode="lin" valueType="num">
                                      <p:cBhvr additive="base">
                                        <p:cTn id="204" dur="5000" fill="hold"/>
                                        <p:tgtEl>
                                          <p:spTgt spid="36"/>
                                        </p:tgtEl>
                                        <p:attrNameLst>
                                          <p:attrName>ppt_y</p:attrName>
                                        </p:attrNameLst>
                                      </p:cBhvr>
                                      <p:tavLst>
                                        <p:tav tm="0">
                                          <p:val>
                                            <p:strVal val="1+#ppt_h/2"/>
                                          </p:val>
                                        </p:tav>
                                        <p:tav tm="100000">
                                          <p:val>
                                            <p:strVal val="#ppt_y"/>
                                          </p:val>
                                        </p:tav>
                                      </p:tavLst>
                                    </p:anim>
                                  </p:childTnLst>
                                </p:cTn>
                              </p:par>
                              <p:par>
                                <p:cTn id="205" presetID="7" presetClass="entr" presetSubtype="4" fill="hold" nodeType="withEffect">
                                  <p:stCondLst>
                                    <p:cond delay="0"/>
                                  </p:stCondLst>
                                  <p:childTnLst>
                                    <p:set>
                                      <p:cBhvr>
                                        <p:cTn id="206" dur="1" fill="hold">
                                          <p:stCondLst>
                                            <p:cond delay="0"/>
                                          </p:stCondLst>
                                        </p:cTn>
                                        <p:tgtEl>
                                          <p:spTgt spid="34"/>
                                        </p:tgtEl>
                                        <p:attrNameLst>
                                          <p:attrName>style.visibility</p:attrName>
                                        </p:attrNameLst>
                                      </p:cBhvr>
                                      <p:to>
                                        <p:strVal val="visible"/>
                                      </p:to>
                                    </p:set>
                                    <p:anim calcmode="lin" valueType="num">
                                      <p:cBhvr additive="base">
                                        <p:cTn id="207" dur="5000" fill="hold"/>
                                        <p:tgtEl>
                                          <p:spTgt spid="34"/>
                                        </p:tgtEl>
                                        <p:attrNameLst>
                                          <p:attrName>ppt_x</p:attrName>
                                        </p:attrNameLst>
                                      </p:cBhvr>
                                      <p:tavLst>
                                        <p:tav tm="0">
                                          <p:val>
                                            <p:strVal val="#ppt_x"/>
                                          </p:val>
                                        </p:tav>
                                        <p:tav tm="100000">
                                          <p:val>
                                            <p:strVal val="#ppt_x"/>
                                          </p:val>
                                        </p:tav>
                                      </p:tavLst>
                                    </p:anim>
                                    <p:anim calcmode="lin" valueType="num">
                                      <p:cBhvr additive="base">
                                        <p:cTn id="208" dur="5000" fill="hold"/>
                                        <p:tgtEl>
                                          <p:spTgt spid="34"/>
                                        </p:tgtEl>
                                        <p:attrNameLst>
                                          <p:attrName>ppt_y</p:attrName>
                                        </p:attrNameLst>
                                      </p:cBhvr>
                                      <p:tavLst>
                                        <p:tav tm="0">
                                          <p:val>
                                            <p:strVal val="1+#ppt_h/2"/>
                                          </p:val>
                                        </p:tav>
                                        <p:tav tm="100000">
                                          <p:val>
                                            <p:strVal val="#ppt_y"/>
                                          </p:val>
                                        </p:tav>
                                      </p:tavLst>
                                    </p:anim>
                                  </p:childTnLst>
                                </p:cTn>
                              </p:par>
                              <p:par>
                                <p:cTn id="209" presetID="7" presetClass="entr" presetSubtype="4" fill="hold" nodeType="withEffect">
                                  <p:stCondLst>
                                    <p:cond delay="0"/>
                                  </p:stCondLst>
                                  <p:childTnLst>
                                    <p:set>
                                      <p:cBhvr>
                                        <p:cTn id="210" dur="1" fill="hold">
                                          <p:stCondLst>
                                            <p:cond delay="0"/>
                                          </p:stCondLst>
                                        </p:cTn>
                                        <p:tgtEl>
                                          <p:spTgt spid="35"/>
                                        </p:tgtEl>
                                        <p:attrNameLst>
                                          <p:attrName>style.visibility</p:attrName>
                                        </p:attrNameLst>
                                      </p:cBhvr>
                                      <p:to>
                                        <p:strVal val="visible"/>
                                      </p:to>
                                    </p:set>
                                    <p:anim calcmode="lin" valueType="num">
                                      <p:cBhvr additive="base">
                                        <p:cTn id="211" dur="5000" fill="hold"/>
                                        <p:tgtEl>
                                          <p:spTgt spid="35"/>
                                        </p:tgtEl>
                                        <p:attrNameLst>
                                          <p:attrName>ppt_x</p:attrName>
                                        </p:attrNameLst>
                                      </p:cBhvr>
                                      <p:tavLst>
                                        <p:tav tm="0">
                                          <p:val>
                                            <p:strVal val="#ppt_x"/>
                                          </p:val>
                                        </p:tav>
                                        <p:tav tm="100000">
                                          <p:val>
                                            <p:strVal val="#ppt_x"/>
                                          </p:val>
                                        </p:tav>
                                      </p:tavLst>
                                    </p:anim>
                                    <p:anim calcmode="lin" valueType="num">
                                      <p:cBhvr additive="base">
                                        <p:cTn id="212" dur="5000" fill="hold"/>
                                        <p:tgtEl>
                                          <p:spTgt spid="35"/>
                                        </p:tgtEl>
                                        <p:attrNameLst>
                                          <p:attrName>ppt_y</p:attrName>
                                        </p:attrNameLst>
                                      </p:cBhvr>
                                      <p:tavLst>
                                        <p:tav tm="0">
                                          <p:val>
                                            <p:strVal val="1+#ppt_h/2"/>
                                          </p:val>
                                        </p:tav>
                                        <p:tav tm="100000">
                                          <p:val>
                                            <p:strVal val="#ppt_y"/>
                                          </p:val>
                                        </p:tav>
                                      </p:tavLst>
                                    </p:anim>
                                  </p:childTnLst>
                                </p:cTn>
                              </p:par>
                              <p:par>
                                <p:cTn id="213" presetID="7" presetClass="entr" presetSubtype="4" fill="hold" nodeType="withEffect">
                                  <p:stCondLst>
                                    <p:cond delay="0"/>
                                  </p:stCondLst>
                                  <p:childTnLst>
                                    <p:set>
                                      <p:cBhvr>
                                        <p:cTn id="214" dur="1" fill="hold">
                                          <p:stCondLst>
                                            <p:cond delay="0"/>
                                          </p:stCondLst>
                                        </p:cTn>
                                        <p:tgtEl>
                                          <p:spTgt spid="42"/>
                                        </p:tgtEl>
                                        <p:attrNameLst>
                                          <p:attrName>style.visibility</p:attrName>
                                        </p:attrNameLst>
                                      </p:cBhvr>
                                      <p:to>
                                        <p:strVal val="visible"/>
                                      </p:to>
                                    </p:set>
                                    <p:anim calcmode="lin" valueType="num">
                                      <p:cBhvr additive="base">
                                        <p:cTn id="215" dur="5000" fill="hold"/>
                                        <p:tgtEl>
                                          <p:spTgt spid="42"/>
                                        </p:tgtEl>
                                        <p:attrNameLst>
                                          <p:attrName>ppt_x</p:attrName>
                                        </p:attrNameLst>
                                      </p:cBhvr>
                                      <p:tavLst>
                                        <p:tav tm="0">
                                          <p:val>
                                            <p:strVal val="#ppt_x"/>
                                          </p:val>
                                        </p:tav>
                                        <p:tav tm="100000">
                                          <p:val>
                                            <p:strVal val="#ppt_x"/>
                                          </p:val>
                                        </p:tav>
                                      </p:tavLst>
                                    </p:anim>
                                    <p:anim calcmode="lin" valueType="num">
                                      <p:cBhvr additive="base">
                                        <p:cTn id="216" dur="5000" fill="hold"/>
                                        <p:tgtEl>
                                          <p:spTgt spid="42"/>
                                        </p:tgtEl>
                                        <p:attrNameLst>
                                          <p:attrName>ppt_y</p:attrName>
                                        </p:attrNameLst>
                                      </p:cBhvr>
                                      <p:tavLst>
                                        <p:tav tm="0">
                                          <p:val>
                                            <p:strVal val="1+#ppt_h/2"/>
                                          </p:val>
                                        </p:tav>
                                        <p:tav tm="100000">
                                          <p:val>
                                            <p:strVal val="#ppt_y"/>
                                          </p:val>
                                        </p:tav>
                                      </p:tavLst>
                                    </p:anim>
                                  </p:childTnLst>
                                </p:cTn>
                              </p:par>
                              <p:par>
                                <p:cTn id="217" presetID="7" presetClass="entr" presetSubtype="4" fill="hold" nodeType="withEffect">
                                  <p:stCondLst>
                                    <p:cond delay="0"/>
                                  </p:stCondLst>
                                  <p:childTnLst>
                                    <p:set>
                                      <p:cBhvr>
                                        <p:cTn id="218" dur="1" fill="hold">
                                          <p:stCondLst>
                                            <p:cond delay="0"/>
                                          </p:stCondLst>
                                        </p:cTn>
                                        <p:tgtEl>
                                          <p:spTgt spid="43"/>
                                        </p:tgtEl>
                                        <p:attrNameLst>
                                          <p:attrName>style.visibility</p:attrName>
                                        </p:attrNameLst>
                                      </p:cBhvr>
                                      <p:to>
                                        <p:strVal val="visible"/>
                                      </p:to>
                                    </p:set>
                                    <p:anim calcmode="lin" valueType="num">
                                      <p:cBhvr additive="base">
                                        <p:cTn id="219" dur="5000" fill="hold"/>
                                        <p:tgtEl>
                                          <p:spTgt spid="43"/>
                                        </p:tgtEl>
                                        <p:attrNameLst>
                                          <p:attrName>ppt_x</p:attrName>
                                        </p:attrNameLst>
                                      </p:cBhvr>
                                      <p:tavLst>
                                        <p:tav tm="0">
                                          <p:val>
                                            <p:strVal val="#ppt_x"/>
                                          </p:val>
                                        </p:tav>
                                        <p:tav tm="100000">
                                          <p:val>
                                            <p:strVal val="#ppt_x"/>
                                          </p:val>
                                        </p:tav>
                                      </p:tavLst>
                                    </p:anim>
                                    <p:anim calcmode="lin" valueType="num">
                                      <p:cBhvr additive="base">
                                        <p:cTn id="220" dur="5000" fill="hold"/>
                                        <p:tgtEl>
                                          <p:spTgt spid="43"/>
                                        </p:tgtEl>
                                        <p:attrNameLst>
                                          <p:attrName>ppt_y</p:attrName>
                                        </p:attrNameLst>
                                      </p:cBhvr>
                                      <p:tavLst>
                                        <p:tav tm="0">
                                          <p:val>
                                            <p:strVal val="1+#ppt_h/2"/>
                                          </p:val>
                                        </p:tav>
                                        <p:tav tm="100000">
                                          <p:val>
                                            <p:strVal val="#ppt_y"/>
                                          </p:val>
                                        </p:tav>
                                      </p:tavLst>
                                    </p:anim>
                                  </p:childTnLst>
                                </p:cTn>
                              </p:par>
                              <p:par>
                                <p:cTn id="221" presetID="7" presetClass="entr" presetSubtype="4" fill="hold" nodeType="withEffect">
                                  <p:stCondLst>
                                    <p:cond delay="0"/>
                                  </p:stCondLst>
                                  <p:childTnLst>
                                    <p:set>
                                      <p:cBhvr>
                                        <p:cTn id="222" dur="1" fill="hold">
                                          <p:stCondLst>
                                            <p:cond delay="0"/>
                                          </p:stCondLst>
                                        </p:cTn>
                                        <p:tgtEl>
                                          <p:spTgt spid="44"/>
                                        </p:tgtEl>
                                        <p:attrNameLst>
                                          <p:attrName>style.visibility</p:attrName>
                                        </p:attrNameLst>
                                      </p:cBhvr>
                                      <p:to>
                                        <p:strVal val="visible"/>
                                      </p:to>
                                    </p:set>
                                    <p:anim calcmode="lin" valueType="num">
                                      <p:cBhvr additive="base">
                                        <p:cTn id="223" dur="5000" fill="hold"/>
                                        <p:tgtEl>
                                          <p:spTgt spid="44"/>
                                        </p:tgtEl>
                                        <p:attrNameLst>
                                          <p:attrName>ppt_x</p:attrName>
                                        </p:attrNameLst>
                                      </p:cBhvr>
                                      <p:tavLst>
                                        <p:tav tm="0">
                                          <p:val>
                                            <p:strVal val="#ppt_x"/>
                                          </p:val>
                                        </p:tav>
                                        <p:tav tm="100000">
                                          <p:val>
                                            <p:strVal val="#ppt_x"/>
                                          </p:val>
                                        </p:tav>
                                      </p:tavLst>
                                    </p:anim>
                                    <p:anim calcmode="lin" valueType="num">
                                      <p:cBhvr additive="base">
                                        <p:cTn id="224" dur="5000" fill="hold"/>
                                        <p:tgtEl>
                                          <p:spTgt spid="44"/>
                                        </p:tgtEl>
                                        <p:attrNameLst>
                                          <p:attrName>ppt_y</p:attrName>
                                        </p:attrNameLst>
                                      </p:cBhvr>
                                      <p:tavLst>
                                        <p:tav tm="0">
                                          <p:val>
                                            <p:strVal val="1+#ppt_h/2"/>
                                          </p:val>
                                        </p:tav>
                                        <p:tav tm="100000">
                                          <p:val>
                                            <p:strVal val="#ppt_y"/>
                                          </p:val>
                                        </p:tav>
                                      </p:tavLst>
                                    </p:anim>
                                  </p:childTnLst>
                                </p:cTn>
                              </p:par>
                              <p:par>
                                <p:cTn id="225" presetID="7" presetClass="entr" presetSubtype="4" fill="hold" nodeType="with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additive="base">
                                        <p:cTn id="227" dur="5000" fill="hold"/>
                                        <p:tgtEl>
                                          <p:spTgt spid="72"/>
                                        </p:tgtEl>
                                        <p:attrNameLst>
                                          <p:attrName>ppt_x</p:attrName>
                                        </p:attrNameLst>
                                      </p:cBhvr>
                                      <p:tavLst>
                                        <p:tav tm="0">
                                          <p:val>
                                            <p:strVal val="#ppt_x"/>
                                          </p:val>
                                        </p:tav>
                                        <p:tav tm="100000">
                                          <p:val>
                                            <p:strVal val="#ppt_x"/>
                                          </p:val>
                                        </p:tav>
                                      </p:tavLst>
                                    </p:anim>
                                    <p:anim calcmode="lin" valueType="num">
                                      <p:cBhvr additive="base">
                                        <p:cTn id="228" dur="5000" fill="hold"/>
                                        <p:tgtEl>
                                          <p:spTgt spid="72"/>
                                        </p:tgtEl>
                                        <p:attrNameLst>
                                          <p:attrName>ppt_y</p:attrName>
                                        </p:attrNameLst>
                                      </p:cBhvr>
                                      <p:tavLst>
                                        <p:tav tm="0">
                                          <p:val>
                                            <p:strVal val="1+#ppt_h/2"/>
                                          </p:val>
                                        </p:tav>
                                        <p:tav tm="100000">
                                          <p:val>
                                            <p:strVal val="#ppt_y"/>
                                          </p:val>
                                        </p:tav>
                                      </p:tavLst>
                                    </p:anim>
                                  </p:childTnLst>
                                </p:cTn>
                              </p:par>
                              <p:par>
                                <p:cTn id="229" presetID="7" presetClass="entr" presetSubtype="4" fill="hold" nodeType="withEffect">
                                  <p:stCondLst>
                                    <p:cond delay="0"/>
                                  </p:stCondLst>
                                  <p:childTnLst>
                                    <p:set>
                                      <p:cBhvr>
                                        <p:cTn id="230" dur="1" fill="hold">
                                          <p:stCondLst>
                                            <p:cond delay="0"/>
                                          </p:stCondLst>
                                        </p:cTn>
                                        <p:tgtEl>
                                          <p:spTgt spid="71"/>
                                        </p:tgtEl>
                                        <p:attrNameLst>
                                          <p:attrName>style.visibility</p:attrName>
                                        </p:attrNameLst>
                                      </p:cBhvr>
                                      <p:to>
                                        <p:strVal val="visible"/>
                                      </p:to>
                                    </p:set>
                                    <p:anim calcmode="lin" valueType="num">
                                      <p:cBhvr additive="base">
                                        <p:cTn id="231" dur="5000" fill="hold"/>
                                        <p:tgtEl>
                                          <p:spTgt spid="71"/>
                                        </p:tgtEl>
                                        <p:attrNameLst>
                                          <p:attrName>ppt_x</p:attrName>
                                        </p:attrNameLst>
                                      </p:cBhvr>
                                      <p:tavLst>
                                        <p:tav tm="0">
                                          <p:val>
                                            <p:strVal val="#ppt_x"/>
                                          </p:val>
                                        </p:tav>
                                        <p:tav tm="100000">
                                          <p:val>
                                            <p:strVal val="#ppt_x"/>
                                          </p:val>
                                        </p:tav>
                                      </p:tavLst>
                                    </p:anim>
                                    <p:anim calcmode="lin" valueType="num">
                                      <p:cBhvr additive="base">
                                        <p:cTn id="232" dur="5000" fill="hold"/>
                                        <p:tgtEl>
                                          <p:spTgt spid="71"/>
                                        </p:tgtEl>
                                        <p:attrNameLst>
                                          <p:attrName>ppt_y</p:attrName>
                                        </p:attrNameLst>
                                      </p:cBhvr>
                                      <p:tavLst>
                                        <p:tav tm="0">
                                          <p:val>
                                            <p:strVal val="1+#ppt_h/2"/>
                                          </p:val>
                                        </p:tav>
                                        <p:tav tm="100000">
                                          <p:val>
                                            <p:strVal val="#ppt_y"/>
                                          </p:val>
                                        </p:tav>
                                      </p:tavLst>
                                    </p:anim>
                                  </p:childTnLst>
                                </p:cTn>
                              </p:par>
                              <p:par>
                                <p:cTn id="233" presetID="7" presetClass="entr" presetSubtype="4" fill="hold" nodeType="withEffect">
                                  <p:stCondLst>
                                    <p:cond delay="0"/>
                                  </p:stCondLst>
                                  <p:childTnLst>
                                    <p:set>
                                      <p:cBhvr>
                                        <p:cTn id="234" dur="1" fill="hold">
                                          <p:stCondLst>
                                            <p:cond delay="0"/>
                                          </p:stCondLst>
                                        </p:cTn>
                                        <p:tgtEl>
                                          <p:spTgt spid="70"/>
                                        </p:tgtEl>
                                        <p:attrNameLst>
                                          <p:attrName>style.visibility</p:attrName>
                                        </p:attrNameLst>
                                      </p:cBhvr>
                                      <p:to>
                                        <p:strVal val="visible"/>
                                      </p:to>
                                    </p:set>
                                    <p:anim calcmode="lin" valueType="num">
                                      <p:cBhvr additive="base">
                                        <p:cTn id="235" dur="5000" fill="hold"/>
                                        <p:tgtEl>
                                          <p:spTgt spid="70"/>
                                        </p:tgtEl>
                                        <p:attrNameLst>
                                          <p:attrName>ppt_x</p:attrName>
                                        </p:attrNameLst>
                                      </p:cBhvr>
                                      <p:tavLst>
                                        <p:tav tm="0">
                                          <p:val>
                                            <p:strVal val="#ppt_x"/>
                                          </p:val>
                                        </p:tav>
                                        <p:tav tm="100000">
                                          <p:val>
                                            <p:strVal val="#ppt_x"/>
                                          </p:val>
                                        </p:tav>
                                      </p:tavLst>
                                    </p:anim>
                                    <p:anim calcmode="lin" valueType="num">
                                      <p:cBhvr additive="base">
                                        <p:cTn id="236" dur="5000" fill="hold"/>
                                        <p:tgtEl>
                                          <p:spTgt spid="70"/>
                                        </p:tgtEl>
                                        <p:attrNameLst>
                                          <p:attrName>ppt_y</p:attrName>
                                        </p:attrNameLst>
                                      </p:cBhvr>
                                      <p:tavLst>
                                        <p:tav tm="0">
                                          <p:val>
                                            <p:strVal val="1+#ppt_h/2"/>
                                          </p:val>
                                        </p:tav>
                                        <p:tav tm="100000">
                                          <p:val>
                                            <p:strVal val="#ppt_y"/>
                                          </p:val>
                                        </p:tav>
                                      </p:tavLst>
                                    </p:anim>
                                  </p:childTnLst>
                                </p:cTn>
                              </p:par>
                              <p:par>
                                <p:cTn id="237" presetID="7" presetClass="entr" presetSubtype="4" fill="hold" nodeType="withEffect">
                                  <p:stCondLst>
                                    <p:cond delay="0"/>
                                  </p:stCondLst>
                                  <p:childTnLst>
                                    <p:set>
                                      <p:cBhvr>
                                        <p:cTn id="238" dur="1" fill="hold">
                                          <p:stCondLst>
                                            <p:cond delay="0"/>
                                          </p:stCondLst>
                                        </p:cTn>
                                        <p:tgtEl>
                                          <p:spTgt spid="45"/>
                                        </p:tgtEl>
                                        <p:attrNameLst>
                                          <p:attrName>style.visibility</p:attrName>
                                        </p:attrNameLst>
                                      </p:cBhvr>
                                      <p:to>
                                        <p:strVal val="visible"/>
                                      </p:to>
                                    </p:set>
                                    <p:anim calcmode="lin" valueType="num">
                                      <p:cBhvr additive="base">
                                        <p:cTn id="239" dur="5000" fill="hold"/>
                                        <p:tgtEl>
                                          <p:spTgt spid="45"/>
                                        </p:tgtEl>
                                        <p:attrNameLst>
                                          <p:attrName>ppt_x</p:attrName>
                                        </p:attrNameLst>
                                      </p:cBhvr>
                                      <p:tavLst>
                                        <p:tav tm="0">
                                          <p:val>
                                            <p:strVal val="#ppt_x"/>
                                          </p:val>
                                        </p:tav>
                                        <p:tav tm="100000">
                                          <p:val>
                                            <p:strVal val="#ppt_x"/>
                                          </p:val>
                                        </p:tav>
                                      </p:tavLst>
                                    </p:anim>
                                    <p:anim calcmode="lin" valueType="num">
                                      <p:cBhvr additive="base">
                                        <p:cTn id="240" dur="5000" fill="hold"/>
                                        <p:tgtEl>
                                          <p:spTgt spid="45"/>
                                        </p:tgtEl>
                                        <p:attrNameLst>
                                          <p:attrName>ppt_y</p:attrName>
                                        </p:attrNameLst>
                                      </p:cBhvr>
                                      <p:tavLst>
                                        <p:tav tm="0">
                                          <p:val>
                                            <p:strVal val="1+#ppt_h/2"/>
                                          </p:val>
                                        </p:tav>
                                        <p:tav tm="100000">
                                          <p:val>
                                            <p:strVal val="#ppt_y"/>
                                          </p:val>
                                        </p:tav>
                                      </p:tavLst>
                                    </p:anim>
                                  </p:childTnLst>
                                </p:cTn>
                              </p:par>
                              <p:par>
                                <p:cTn id="241" presetID="7" presetClass="entr" presetSubtype="4" fill="hold" nodeType="withEffect">
                                  <p:stCondLst>
                                    <p:cond delay="0"/>
                                  </p:stCondLst>
                                  <p:childTnLst>
                                    <p:set>
                                      <p:cBhvr>
                                        <p:cTn id="242" dur="1" fill="hold">
                                          <p:stCondLst>
                                            <p:cond delay="0"/>
                                          </p:stCondLst>
                                        </p:cTn>
                                        <p:tgtEl>
                                          <p:spTgt spid="73"/>
                                        </p:tgtEl>
                                        <p:attrNameLst>
                                          <p:attrName>style.visibility</p:attrName>
                                        </p:attrNameLst>
                                      </p:cBhvr>
                                      <p:to>
                                        <p:strVal val="visible"/>
                                      </p:to>
                                    </p:set>
                                    <p:anim calcmode="lin" valueType="num">
                                      <p:cBhvr additive="base">
                                        <p:cTn id="243" dur="5000" fill="hold"/>
                                        <p:tgtEl>
                                          <p:spTgt spid="73"/>
                                        </p:tgtEl>
                                        <p:attrNameLst>
                                          <p:attrName>ppt_x</p:attrName>
                                        </p:attrNameLst>
                                      </p:cBhvr>
                                      <p:tavLst>
                                        <p:tav tm="0">
                                          <p:val>
                                            <p:strVal val="#ppt_x"/>
                                          </p:val>
                                        </p:tav>
                                        <p:tav tm="100000">
                                          <p:val>
                                            <p:strVal val="#ppt_x"/>
                                          </p:val>
                                        </p:tav>
                                      </p:tavLst>
                                    </p:anim>
                                    <p:anim calcmode="lin" valueType="num">
                                      <p:cBhvr additive="base">
                                        <p:cTn id="244" dur="5000" fill="hold"/>
                                        <p:tgtEl>
                                          <p:spTgt spid="73"/>
                                        </p:tgtEl>
                                        <p:attrNameLst>
                                          <p:attrName>ppt_y</p:attrName>
                                        </p:attrNameLst>
                                      </p:cBhvr>
                                      <p:tavLst>
                                        <p:tav tm="0">
                                          <p:val>
                                            <p:strVal val="1+#ppt_h/2"/>
                                          </p:val>
                                        </p:tav>
                                        <p:tav tm="100000">
                                          <p:val>
                                            <p:strVal val="#ppt_y"/>
                                          </p:val>
                                        </p:tav>
                                      </p:tavLst>
                                    </p:anim>
                                  </p:childTnLst>
                                </p:cTn>
                              </p:par>
                              <p:par>
                                <p:cTn id="245" presetID="7" presetClass="entr" presetSubtype="4" fill="hold" nodeType="withEffect">
                                  <p:stCondLst>
                                    <p:cond delay="0"/>
                                  </p:stCondLst>
                                  <p:childTnLst>
                                    <p:set>
                                      <p:cBhvr>
                                        <p:cTn id="246" dur="1" fill="hold">
                                          <p:stCondLst>
                                            <p:cond delay="0"/>
                                          </p:stCondLst>
                                        </p:cTn>
                                        <p:tgtEl>
                                          <p:spTgt spid="63"/>
                                        </p:tgtEl>
                                        <p:attrNameLst>
                                          <p:attrName>style.visibility</p:attrName>
                                        </p:attrNameLst>
                                      </p:cBhvr>
                                      <p:to>
                                        <p:strVal val="visible"/>
                                      </p:to>
                                    </p:set>
                                    <p:anim calcmode="lin" valueType="num">
                                      <p:cBhvr additive="base">
                                        <p:cTn id="247" dur="5000" fill="hold"/>
                                        <p:tgtEl>
                                          <p:spTgt spid="63"/>
                                        </p:tgtEl>
                                        <p:attrNameLst>
                                          <p:attrName>ppt_x</p:attrName>
                                        </p:attrNameLst>
                                      </p:cBhvr>
                                      <p:tavLst>
                                        <p:tav tm="0">
                                          <p:val>
                                            <p:strVal val="#ppt_x"/>
                                          </p:val>
                                        </p:tav>
                                        <p:tav tm="100000">
                                          <p:val>
                                            <p:strVal val="#ppt_x"/>
                                          </p:val>
                                        </p:tav>
                                      </p:tavLst>
                                    </p:anim>
                                    <p:anim calcmode="lin" valueType="num">
                                      <p:cBhvr additive="base">
                                        <p:cTn id="248" dur="5000" fill="hold"/>
                                        <p:tgtEl>
                                          <p:spTgt spid="63"/>
                                        </p:tgtEl>
                                        <p:attrNameLst>
                                          <p:attrName>ppt_y</p:attrName>
                                        </p:attrNameLst>
                                      </p:cBhvr>
                                      <p:tavLst>
                                        <p:tav tm="0">
                                          <p:val>
                                            <p:strVal val="1+#ppt_h/2"/>
                                          </p:val>
                                        </p:tav>
                                        <p:tav tm="100000">
                                          <p:val>
                                            <p:strVal val="#ppt_y"/>
                                          </p:val>
                                        </p:tav>
                                      </p:tavLst>
                                    </p:anim>
                                  </p:childTnLst>
                                </p:cTn>
                              </p:par>
                              <p:par>
                                <p:cTn id="249" presetID="7" presetClass="entr" presetSubtype="4" fill="hold" nodeType="withEffect">
                                  <p:stCondLst>
                                    <p:cond delay="0"/>
                                  </p:stCondLst>
                                  <p:childTnLst>
                                    <p:set>
                                      <p:cBhvr>
                                        <p:cTn id="250" dur="1" fill="hold">
                                          <p:stCondLst>
                                            <p:cond delay="0"/>
                                          </p:stCondLst>
                                        </p:cTn>
                                        <p:tgtEl>
                                          <p:spTgt spid="62"/>
                                        </p:tgtEl>
                                        <p:attrNameLst>
                                          <p:attrName>style.visibility</p:attrName>
                                        </p:attrNameLst>
                                      </p:cBhvr>
                                      <p:to>
                                        <p:strVal val="visible"/>
                                      </p:to>
                                    </p:set>
                                    <p:anim calcmode="lin" valueType="num">
                                      <p:cBhvr additive="base">
                                        <p:cTn id="251" dur="5000" fill="hold"/>
                                        <p:tgtEl>
                                          <p:spTgt spid="62"/>
                                        </p:tgtEl>
                                        <p:attrNameLst>
                                          <p:attrName>ppt_x</p:attrName>
                                        </p:attrNameLst>
                                      </p:cBhvr>
                                      <p:tavLst>
                                        <p:tav tm="0">
                                          <p:val>
                                            <p:strVal val="#ppt_x"/>
                                          </p:val>
                                        </p:tav>
                                        <p:tav tm="100000">
                                          <p:val>
                                            <p:strVal val="#ppt_x"/>
                                          </p:val>
                                        </p:tav>
                                      </p:tavLst>
                                    </p:anim>
                                    <p:anim calcmode="lin" valueType="num">
                                      <p:cBhvr additive="base">
                                        <p:cTn id="252" dur="5000" fill="hold"/>
                                        <p:tgtEl>
                                          <p:spTgt spid="62"/>
                                        </p:tgtEl>
                                        <p:attrNameLst>
                                          <p:attrName>ppt_y</p:attrName>
                                        </p:attrNameLst>
                                      </p:cBhvr>
                                      <p:tavLst>
                                        <p:tav tm="0">
                                          <p:val>
                                            <p:strVal val="1+#ppt_h/2"/>
                                          </p:val>
                                        </p:tav>
                                        <p:tav tm="100000">
                                          <p:val>
                                            <p:strVal val="#ppt_y"/>
                                          </p:val>
                                        </p:tav>
                                      </p:tavLst>
                                    </p:anim>
                                  </p:childTnLst>
                                </p:cTn>
                              </p:par>
                              <p:par>
                                <p:cTn id="253" presetID="7" presetClass="entr" presetSubtype="4" fill="hold" nodeType="withEffect">
                                  <p:stCondLst>
                                    <p:cond delay="0"/>
                                  </p:stCondLst>
                                  <p:childTnLst>
                                    <p:set>
                                      <p:cBhvr>
                                        <p:cTn id="254" dur="1" fill="hold">
                                          <p:stCondLst>
                                            <p:cond delay="0"/>
                                          </p:stCondLst>
                                        </p:cTn>
                                        <p:tgtEl>
                                          <p:spTgt spid="64"/>
                                        </p:tgtEl>
                                        <p:attrNameLst>
                                          <p:attrName>style.visibility</p:attrName>
                                        </p:attrNameLst>
                                      </p:cBhvr>
                                      <p:to>
                                        <p:strVal val="visible"/>
                                      </p:to>
                                    </p:set>
                                    <p:anim calcmode="lin" valueType="num">
                                      <p:cBhvr additive="base">
                                        <p:cTn id="255" dur="5000" fill="hold"/>
                                        <p:tgtEl>
                                          <p:spTgt spid="64"/>
                                        </p:tgtEl>
                                        <p:attrNameLst>
                                          <p:attrName>ppt_x</p:attrName>
                                        </p:attrNameLst>
                                      </p:cBhvr>
                                      <p:tavLst>
                                        <p:tav tm="0">
                                          <p:val>
                                            <p:strVal val="#ppt_x"/>
                                          </p:val>
                                        </p:tav>
                                        <p:tav tm="100000">
                                          <p:val>
                                            <p:strVal val="#ppt_x"/>
                                          </p:val>
                                        </p:tav>
                                      </p:tavLst>
                                    </p:anim>
                                    <p:anim calcmode="lin" valueType="num">
                                      <p:cBhvr additive="base">
                                        <p:cTn id="256" dur="5000" fill="hold"/>
                                        <p:tgtEl>
                                          <p:spTgt spid="64"/>
                                        </p:tgtEl>
                                        <p:attrNameLst>
                                          <p:attrName>ppt_y</p:attrName>
                                        </p:attrNameLst>
                                      </p:cBhvr>
                                      <p:tavLst>
                                        <p:tav tm="0">
                                          <p:val>
                                            <p:strVal val="1+#ppt_h/2"/>
                                          </p:val>
                                        </p:tav>
                                        <p:tav tm="100000">
                                          <p:val>
                                            <p:strVal val="#ppt_y"/>
                                          </p:val>
                                        </p:tav>
                                      </p:tavLst>
                                    </p:anim>
                                  </p:childTnLst>
                                </p:cTn>
                              </p:par>
                              <p:par>
                                <p:cTn id="257" presetID="7" presetClass="entr" presetSubtype="4" fill="hold" nodeType="withEffect">
                                  <p:stCondLst>
                                    <p:cond delay="0"/>
                                  </p:stCondLst>
                                  <p:childTnLst>
                                    <p:set>
                                      <p:cBhvr>
                                        <p:cTn id="258" dur="1" fill="hold">
                                          <p:stCondLst>
                                            <p:cond delay="0"/>
                                          </p:stCondLst>
                                        </p:cTn>
                                        <p:tgtEl>
                                          <p:spTgt spid="61"/>
                                        </p:tgtEl>
                                        <p:attrNameLst>
                                          <p:attrName>style.visibility</p:attrName>
                                        </p:attrNameLst>
                                      </p:cBhvr>
                                      <p:to>
                                        <p:strVal val="visible"/>
                                      </p:to>
                                    </p:set>
                                    <p:anim calcmode="lin" valueType="num">
                                      <p:cBhvr additive="base">
                                        <p:cTn id="259" dur="5000" fill="hold"/>
                                        <p:tgtEl>
                                          <p:spTgt spid="61"/>
                                        </p:tgtEl>
                                        <p:attrNameLst>
                                          <p:attrName>ppt_x</p:attrName>
                                        </p:attrNameLst>
                                      </p:cBhvr>
                                      <p:tavLst>
                                        <p:tav tm="0">
                                          <p:val>
                                            <p:strVal val="#ppt_x"/>
                                          </p:val>
                                        </p:tav>
                                        <p:tav tm="100000">
                                          <p:val>
                                            <p:strVal val="#ppt_x"/>
                                          </p:val>
                                        </p:tav>
                                      </p:tavLst>
                                    </p:anim>
                                    <p:anim calcmode="lin" valueType="num">
                                      <p:cBhvr additive="base">
                                        <p:cTn id="260" dur="5000" fill="hold"/>
                                        <p:tgtEl>
                                          <p:spTgt spid="61"/>
                                        </p:tgtEl>
                                        <p:attrNameLst>
                                          <p:attrName>ppt_y</p:attrName>
                                        </p:attrNameLst>
                                      </p:cBhvr>
                                      <p:tavLst>
                                        <p:tav tm="0">
                                          <p:val>
                                            <p:strVal val="1+#ppt_h/2"/>
                                          </p:val>
                                        </p:tav>
                                        <p:tav tm="100000">
                                          <p:val>
                                            <p:strVal val="#ppt_y"/>
                                          </p:val>
                                        </p:tav>
                                      </p:tavLst>
                                    </p:anim>
                                  </p:childTnLst>
                                </p:cTn>
                              </p:par>
                              <p:par>
                                <p:cTn id="261" presetID="7" presetClass="entr" presetSubtype="4" fill="hold" nodeType="withEffect">
                                  <p:stCondLst>
                                    <p:cond delay="0"/>
                                  </p:stCondLst>
                                  <p:childTnLst>
                                    <p:set>
                                      <p:cBhvr>
                                        <p:cTn id="262" dur="1" fill="hold">
                                          <p:stCondLst>
                                            <p:cond delay="0"/>
                                          </p:stCondLst>
                                        </p:cTn>
                                        <p:tgtEl>
                                          <p:spTgt spid="60"/>
                                        </p:tgtEl>
                                        <p:attrNameLst>
                                          <p:attrName>style.visibility</p:attrName>
                                        </p:attrNameLst>
                                      </p:cBhvr>
                                      <p:to>
                                        <p:strVal val="visible"/>
                                      </p:to>
                                    </p:set>
                                    <p:anim calcmode="lin" valueType="num">
                                      <p:cBhvr additive="base">
                                        <p:cTn id="263" dur="5000" fill="hold"/>
                                        <p:tgtEl>
                                          <p:spTgt spid="60"/>
                                        </p:tgtEl>
                                        <p:attrNameLst>
                                          <p:attrName>ppt_x</p:attrName>
                                        </p:attrNameLst>
                                      </p:cBhvr>
                                      <p:tavLst>
                                        <p:tav tm="0">
                                          <p:val>
                                            <p:strVal val="#ppt_x"/>
                                          </p:val>
                                        </p:tav>
                                        <p:tav tm="100000">
                                          <p:val>
                                            <p:strVal val="#ppt_x"/>
                                          </p:val>
                                        </p:tav>
                                      </p:tavLst>
                                    </p:anim>
                                    <p:anim calcmode="lin" valueType="num">
                                      <p:cBhvr additive="base">
                                        <p:cTn id="264" dur="5000" fill="hold"/>
                                        <p:tgtEl>
                                          <p:spTgt spid="60"/>
                                        </p:tgtEl>
                                        <p:attrNameLst>
                                          <p:attrName>ppt_y</p:attrName>
                                        </p:attrNameLst>
                                      </p:cBhvr>
                                      <p:tavLst>
                                        <p:tav tm="0">
                                          <p:val>
                                            <p:strVal val="1+#ppt_h/2"/>
                                          </p:val>
                                        </p:tav>
                                        <p:tav tm="100000">
                                          <p:val>
                                            <p:strVal val="#ppt_y"/>
                                          </p:val>
                                        </p:tav>
                                      </p:tavLst>
                                    </p:anim>
                                  </p:childTnLst>
                                </p:cTn>
                              </p:par>
                              <p:par>
                                <p:cTn id="265" presetID="7" presetClass="entr" presetSubtype="4" fill="hold" nodeType="withEffect">
                                  <p:stCondLst>
                                    <p:cond delay="0"/>
                                  </p:stCondLst>
                                  <p:childTnLst>
                                    <p:set>
                                      <p:cBhvr>
                                        <p:cTn id="266" dur="1" fill="hold">
                                          <p:stCondLst>
                                            <p:cond delay="0"/>
                                          </p:stCondLst>
                                        </p:cTn>
                                        <p:tgtEl>
                                          <p:spTgt spid="65"/>
                                        </p:tgtEl>
                                        <p:attrNameLst>
                                          <p:attrName>style.visibility</p:attrName>
                                        </p:attrNameLst>
                                      </p:cBhvr>
                                      <p:to>
                                        <p:strVal val="visible"/>
                                      </p:to>
                                    </p:set>
                                    <p:anim calcmode="lin" valueType="num">
                                      <p:cBhvr additive="base">
                                        <p:cTn id="267" dur="5000" fill="hold"/>
                                        <p:tgtEl>
                                          <p:spTgt spid="65"/>
                                        </p:tgtEl>
                                        <p:attrNameLst>
                                          <p:attrName>ppt_x</p:attrName>
                                        </p:attrNameLst>
                                      </p:cBhvr>
                                      <p:tavLst>
                                        <p:tav tm="0">
                                          <p:val>
                                            <p:strVal val="#ppt_x"/>
                                          </p:val>
                                        </p:tav>
                                        <p:tav tm="100000">
                                          <p:val>
                                            <p:strVal val="#ppt_x"/>
                                          </p:val>
                                        </p:tav>
                                      </p:tavLst>
                                    </p:anim>
                                    <p:anim calcmode="lin" valueType="num">
                                      <p:cBhvr additive="base">
                                        <p:cTn id="268" dur="5000" fill="hold"/>
                                        <p:tgtEl>
                                          <p:spTgt spid="65"/>
                                        </p:tgtEl>
                                        <p:attrNameLst>
                                          <p:attrName>ppt_y</p:attrName>
                                        </p:attrNameLst>
                                      </p:cBhvr>
                                      <p:tavLst>
                                        <p:tav tm="0">
                                          <p:val>
                                            <p:strVal val="1+#ppt_h/2"/>
                                          </p:val>
                                        </p:tav>
                                        <p:tav tm="100000">
                                          <p:val>
                                            <p:strVal val="#ppt_y"/>
                                          </p:val>
                                        </p:tav>
                                      </p:tavLst>
                                    </p:anim>
                                  </p:childTnLst>
                                </p:cTn>
                              </p:par>
                              <p:par>
                                <p:cTn id="269" presetID="7" presetClass="entr" presetSubtype="4" fill="hold" nodeType="withEffect">
                                  <p:stCondLst>
                                    <p:cond delay="0"/>
                                  </p:stCondLst>
                                  <p:childTnLst>
                                    <p:set>
                                      <p:cBhvr>
                                        <p:cTn id="270" dur="1" fill="hold">
                                          <p:stCondLst>
                                            <p:cond delay="0"/>
                                          </p:stCondLst>
                                        </p:cTn>
                                        <p:tgtEl>
                                          <p:spTgt spid="66"/>
                                        </p:tgtEl>
                                        <p:attrNameLst>
                                          <p:attrName>style.visibility</p:attrName>
                                        </p:attrNameLst>
                                      </p:cBhvr>
                                      <p:to>
                                        <p:strVal val="visible"/>
                                      </p:to>
                                    </p:set>
                                    <p:anim calcmode="lin" valueType="num">
                                      <p:cBhvr additive="base">
                                        <p:cTn id="271" dur="5000" fill="hold"/>
                                        <p:tgtEl>
                                          <p:spTgt spid="66"/>
                                        </p:tgtEl>
                                        <p:attrNameLst>
                                          <p:attrName>ppt_x</p:attrName>
                                        </p:attrNameLst>
                                      </p:cBhvr>
                                      <p:tavLst>
                                        <p:tav tm="0">
                                          <p:val>
                                            <p:strVal val="#ppt_x"/>
                                          </p:val>
                                        </p:tav>
                                        <p:tav tm="100000">
                                          <p:val>
                                            <p:strVal val="#ppt_x"/>
                                          </p:val>
                                        </p:tav>
                                      </p:tavLst>
                                    </p:anim>
                                    <p:anim calcmode="lin" valueType="num">
                                      <p:cBhvr additive="base">
                                        <p:cTn id="272" dur="5000" fill="hold"/>
                                        <p:tgtEl>
                                          <p:spTgt spid="66"/>
                                        </p:tgtEl>
                                        <p:attrNameLst>
                                          <p:attrName>ppt_y</p:attrName>
                                        </p:attrNameLst>
                                      </p:cBhvr>
                                      <p:tavLst>
                                        <p:tav tm="0">
                                          <p:val>
                                            <p:strVal val="1+#ppt_h/2"/>
                                          </p:val>
                                        </p:tav>
                                        <p:tav tm="100000">
                                          <p:val>
                                            <p:strVal val="#ppt_y"/>
                                          </p:val>
                                        </p:tav>
                                      </p:tavLst>
                                    </p:anim>
                                  </p:childTnLst>
                                </p:cTn>
                              </p:par>
                              <p:par>
                                <p:cTn id="273" presetID="7" presetClass="entr" presetSubtype="4" fill="hold" nodeType="withEffect">
                                  <p:stCondLst>
                                    <p:cond delay="0"/>
                                  </p:stCondLst>
                                  <p:childTnLst>
                                    <p:set>
                                      <p:cBhvr>
                                        <p:cTn id="274" dur="1" fill="hold">
                                          <p:stCondLst>
                                            <p:cond delay="0"/>
                                          </p:stCondLst>
                                        </p:cTn>
                                        <p:tgtEl>
                                          <p:spTgt spid="69"/>
                                        </p:tgtEl>
                                        <p:attrNameLst>
                                          <p:attrName>style.visibility</p:attrName>
                                        </p:attrNameLst>
                                      </p:cBhvr>
                                      <p:to>
                                        <p:strVal val="visible"/>
                                      </p:to>
                                    </p:set>
                                    <p:anim calcmode="lin" valueType="num">
                                      <p:cBhvr additive="base">
                                        <p:cTn id="275" dur="5000" fill="hold"/>
                                        <p:tgtEl>
                                          <p:spTgt spid="69"/>
                                        </p:tgtEl>
                                        <p:attrNameLst>
                                          <p:attrName>ppt_x</p:attrName>
                                        </p:attrNameLst>
                                      </p:cBhvr>
                                      <p:tavLst>
                                        <p:tav tm="0">
                                          <p:val>
                                            <p:strVal val="#ppt_x"/>
                                          </p:val>
                                        </p:tav>
                                        <p:tav tm="100000">
                                          <p:val>
                                            <p:strVal val="#ppt_x"/>
                                          </p:val>
                                        </p:tav>
                                      </p:tavLst>
                                    </p:anim>
                                    <p:anim calcmode="lin" valueType="num">
                                      <p:cBhvr additive="base">
                                        <p:cTn id="276" dur="5000" fill="hold"/>
                                        <p:tgtEl>
                                          <p:spTgt spid="69"/>
                                        </p:tgtEl>
                                        <p:attrNameLst>
                                          <p:attrName>ppt_y</p:attrName>
                                        </p:attrNameLst>
                                      </p:cBhvr>
                                      <p:tavLst>
                                        <p:tav tm="0">
                                          <p:val>
                                            <p:strVal val="1+#ppt_h/2"/>
                                          </p:val>
                                        </p:tav>
                                        <p:tav tm="100000">
                                          <p:val>
                                            <p:strVal val="#ppt_y"/>
                                          </p:val>
                                        </p:tav>
                                      </p:tavLst>
                                    </p:anim>
                                  </p:childTnLst>
                                </p:cTn>
                              </p:par>
                              <p:par>
                                <p:cTn id="277" presetID="7" presetClass="entr" presetSubtype="4" fill="hold" nodeType="withEffect">
                                  <p:stCondLst>
                                    <p:cond delay="0"/>
                                  </p:stCondLst>
                                  <p:childTnLst>
                                    <p:set>
                                      <p:cBhvr>
                                        <p:cTn id="278" dur="1" fill="hold">
                                          <p:stCondLst>
                                            <p:cond delay="0"/>
                                          </p:stCondLst>
                                        </p:cTn>
                                        <p:tgtEl>
                                          <p:spTgt spid="68"/>
                                        </p:tgtEl>
                                        <p:attrNameLst>
                                          <p:attrName>style.visibility</p:attrName>
                                        </p:attrNameLst>
                                      </p:cBhvr>
                                      <p:to>
                                        <p:strVal val="visible"/>
                                      </p:to>
                                    </p:set>
                                    <p:anim calcmode="lin" valueType="num">
                                      <p:cBhvr additive="base">
                                        <p:cTn id="279" dur="5000" fill="hold"/>
                                        <p:tgtEl>
                                          <p:spTgt spid="68"/>
                                        </p:tgtEl>
                                        <p:attrNameLst>
                                          <p:attrName>ppt_x</p:attrName>
                                        </p:attrNameLst>
                                      </p:cBhvr>
                                      <p:tavLst>
                                        <p:tav tm="0">
                                          <p:val>
                                            <p:strVal val="#ppt_x"/>
                                          </p:val>
                                        </p:tav>
                                        <p:tav tm="100000">
                                          <p:val>
                                            <p:strVal val="#ppt_x"/>
                                          </p:val>
                                        </p:tav>
                                      </p:tavLst>
                                    </p:anim>
                                    <p:anim calcmode="lin" valueType="num">
                                      <p:cBhvr additive="base">
                                        <p:cTn id="280" dur="5000" fill="hold"/>
                                        <p:tgtEl>
                                          <p:spTgt spid="68"/>
                                        </p:tgtEl>
                                        <p:attrNameLst>
                                          <p:attrName>ppt_y</p:attrName>
                                        </p:attrNameLst>
                                      </p:cBhvr>
                                      <p:tavLst>
                                        <p:tav tm="0">
                                          <p:val>
                                            <p:strVal val="1+#ppt_h/2"/>
                                          </p:val>
                                        </p:tav>
                                        <p:tav tm="100000">
                                          <p:val>
                                            <p:strVal val="#ppt_y"/>
                                          </p:val>
                                        </p:tav>
                                      </p:tavLst>
                                    </p:anim>
                                  </p:childTnLst>
                                </p:cTn>
                              </p:par>
                              <p:par>
                                <p:cTn id="281" presetID="7" presetClass="entr" presetSubtype="4" fill="hold" nodeType="withEffect">
                                  <p:stCondLst>
                                    <p:cond delay="0"/>
                                  </p:stCondLst>
                                  <p:childTnLst>
                                    <p:set>
                                      <p:cBhvr>
                                        <p:cTn id="282" dur="1" fill="hold">
                                          <p:stCondLst>
                                            <p:cond delay="0"/>
                                          </p:stCondLst>
                                        </p:cTn>
                                        <p:tgtEl>
                                          <p:spTgt spid="67"/>
                                        </p:tgtEl>
                                        <p:attrNameLst>
                                          <p:attrName>style.visibility</p:attrName>
                                        </p:attrNameLst>
                                      </p:cBhvr>
                                      <p:to>
                                        <p:strVal val="visible"/>
                                      </p:to>
                                    </p:set>
                                    <p:anim calcmode="lin" valueType="num">
                                      <p:cBhvr additive="base">
                                        <p:cTn id="283" dur="5000" fill="hold"/>
                                        <p:tgtEl>
                                          <p:spTgt spid="67"/>
                                        </p:tgtEl>
                                        <p:attrNameLst>
                                          <p:attrName>ppt_x</p:attrName>
                                        </p:attrNameLst>
                                      </p:cBhvr>
                                      <p:tavLst>
                                        <p:tav tm="0">
                                          <p:val>
                                            <p:strVal val="#ppt_x"/>
                                          </p:val>
                                        </p:tav>
                                        <p:tav tm="100000">
                                          <p:val>
                                            <p:strVal val="#ppt_x"/>
                                          </p:val>
                                        </p:tav>
                                      </p:tavLst>
                                    </p:anim>
                                    <p:anim calcmode="lin" valueType="num">
                                      <p:cBhvr additive="base">
                                        <p:cTn id="284" dur="5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381000"/>
          <a:ext cx="7924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ular Callout 3"/>
          <p:cNvSpPr/>
          <p:nvPr/>
        </p:nvSpPr>
        <p:spPr>
          <a:xfrm>
            <a:off x="304800" y="4343400"/>
            <a:ext cx="4038600" cy="2209800"/>
          </a:xfrm>
          <a:prstGeom prst="wedgeRectCallout">
            <a:avLst>
              <a:gd name="adj1" fmla="val 3558"/>
              <a:gd name="adj2" fmla="val -733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lumMod val="95000"/>
                    <a:lumOff val="5000"/>
                  </a:schemeClr>
                </a:solidFill>
              </a:rPr>
              <a:t>Take 10 samples  :</a:t>
            </a:r>
          </a:p>
          <a:p>
            <a:pPr algn="ctr" eaLnBrk="1" fontAlgn="auto" hangingPunct="1">
              <a:spcBef>
                <a:spcPts val="0"/>
              </a:spcBef>
              <a:spcAft>
                <a:spcPts val="0"/>
              </a:spcAft>
              <a:defRPr/>
            </a:pPr>
            <a:r>
              <a:rPr lang="en-US" sz="2000" dirty="0">
                <a:solidFill>
                  <a:schemeClr val="tx1">
                    <a:lumMod val="95000"/>
                    <a:lumOff val="5000"/>
                  </a:schemeClr>
                </a:solidFill>
              </a:rPr>
              <a:t>Analyzed in gamma spectroscopy , ICP –MS, ICP-OES &amp; XRF</a:t>
            </a:r>
          </a:p>
        </p:txBody>
      </p:sp>
      <p:sp>
        <p:nvSpPr>
          <p:cNvPr id="5" name="Rectangular Callout 4"/>
          <p:cNvSpPr/>
          <p:nvPr/>
        </p:nvSpPr>
        <p:spPr>
          <a:xfrm>
            <a:off x="4800600" y="4419600"/>
            <a:ext cx="3733800" cy="2209800"/>
          </a:xfrm>
          <a:prstGeom prst="wedgeRectCallout">
            <a:avLst>
              <a:gd name="adj1" fmla="val 11040"/>
              <a:gd name="adj2" fmla="val -712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lumMod val="95000"/>
                    <a:lumOff val="5000"/>
                  </a:schemeClr>
                </a:solidFill>
              </a:rPr>
              <a:t>1. Take  1 sample  :</a:t>
            </a:r>
          </a:p>
          <a:p>
            <a:pPr algn="ctr" eaLnBrk="1" fontAlgn="auto" hangingPunct="1">
              <a:spcBef>
                <a:spcPts val="0"/>
              </a:spcBef>
              <a:spcAft>
                <a:spcPts val="0"/>
              </a:spcAft>
              <a:defRPr/>
            </a:pPr>
            <a:r>
              <a:rPr lang="en-US" sz="2000" dirty="0">
                <a:solidFill>
                  <a:schemeClr val="tx1">
                    <a:lumMod val="95000"/>
                    <a:lumOff val="5000"/>
                  </a:schemeClr>
                </a:solidFill>
              </a:rPr>
              <a:t>Analyzed  10 times in gamma spectroscopy , ICP –MS, ICP-OES &amp; XRF</a:t>
            </a:r>
          </a:p>
          <a:p>
            <a:pPr algn="ctr" eaLnBrk="1" fontAlgn="auto" hangingPunct="1">
              <a:spcBef>
                <a:spcPts val="0"/>
              </a:spcBef>
              <a:spcAft>
                <a:spcPts val="0"/>
              </a:spcAft>
              <a:defRPr/>
            </a:pPr>
            <a:r>
              <a:rPr lang="en-US" sz="2000" dirty="0">
                <a:solidFill>
                  <a:schemeClr val="tx1">
                    <a:lumMod val="95000"/>
                    <a:lumOff val="5000"/>
                  </a:schemeClr>
                </a:solidFill>
              </a:rPr>
              <a:t>2. Minimum intake : 1 samples analyzed 10 times in each </a:t>
            </a:r>
            <a:r>
              <a:rPr lang="en-US" sz="2000" dirty="0" err="1">
                <a:solidFill>
                  <a:schemeClr val="tx1">
                    <a:lumMod val="95000"/>
                    <a:lumOff val="5000"/>
                  </a:schemeClr>
                </a:solidFill>
              </a:rPr>
              <a:t>teqniche</a:t>
            </a:r>
            <a:r>
              <a:rPr lang="en-US" sz="2000" dirty="0">
                <a:solidFill>
                  <a:schemeClr val="tx1">
                    <a:lumMod val="95000"/>
                    <a:lumOff val="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0" y="35719"/>
            <a:ext cx="4953000" cy="1987946"/>
          </a:xfrm>
        </p:spPr>
        <p:txBody>
          <a:bodyPr/>
          <a:lstStyle/>
          <a:p>
            <a:pPr eaLnBrk="1" hangingPunct="1"/>
            <a:r>
              <a:rPr lang="ar-JO" altLang="en-US" b="1" dirty="0" smtClean="0">
                <a:latin typeface="Arial" pitchFamily="34" charset="0"/>
                <a:cs typeface="Arial" pitchFamily="34" charset="0"/>
              </a:rPr>
              <a:t>تعريف المواد المرجعية  </a:t>
            </a:r>
            <a:br>
              <a:rPr lang="ar-JO" altLang="en-US" b="1" dirty="0" smtClean="0">
                <a:latin typeface="Arial" pitchFamily="34" charset="0"/>
                <a:cs typeface="Arial" pitchFamily="34" charset="0"/>
              </a:rPr>
            </a:br>
            <a:r>
              <a:rPr lang="en-US" b="1" dirty="0" smtClean="0">
                <a:solidFill>
                  <a:srgbClr val="92D050"/>
                </a:solidFill>
                <a:latin typeface="Arial" pitchFamily="34" charset="0"/>
                <a:cs typeface="Arial" pitchFamily="34" charset="0"/>
              </a:rPr>
              <a:t>Reference </a:t>
            </a:r>
            <a:r>
              <a:rPr lang="en-US" b="1" dirty="0">
                <a:solidFill>
                  <a:srgbClr val="92D050"/>
                </a:solidFill>
                <a:latin typeface="Arial" pitchFamily="34" charset="0"/>
                <a:cs typeface="Arial" pitchFamily="34" charset="0"/>
              </a:rPr>
              <a:t>Materials</a:t>
            </a:r>
            <a:r>
              <a:rPr lang="ar-JO" altLang="en-US" b="1" dirty="0" smtClean="0">
                <a:latin typeface="Arial" pitchFamily="34" charset="0"/>
                <a:cs typeface="Arial" pitchFamily="34" charset="0"/>
              </a:rPr>
              <a:t> </a:t>
            </a:r>
            <a:endParaRPr lang="en-US" altLang="en-US" b="1" dirty="0" smtClean="0">
              <a:latin typeface="Arial" pitchFamily="34" charset="0"/>
              <a:cs typeface="Arial" pitchFamily="34" charset="0"/>
            </a:endParaRPr>
          </a:p>
        </p:txBody>
      </p:sp>
      <p:sp>
        <p:nvSpPr>
          <p:cNvPr id="7171" name="Rectangle 3"/>
          <p:cNvSpPr>
            <a:spLocks noChangeArrowheads="1"/>
          </p:cNvSpPr>
          <p:nvPr/>
        </p:nvSpPr>
        <p:spPr bwMode="auto">
          <a:xfrm>
            <a:off x="449262" y="1759345"/>
            <a:ext cx="6897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rtl="1" eaLnBrk="1" hangingPunct="1">
              <a:spcBef>
                <a:spcPct val="0"/>
              </a:spcBef>
              <a:buClrTx/>
              <a:buSzTx/>
              <a:buFont typeface="Arial" panose="020B0604020202020204" pitchFamily="34" charset="0"/>
              <a:buChar char="•"/>
            </a:pPr>
            <a:r>
              <a:rPr lang="ar-JO" altLang="en-US" sz="2400" b="1" dirty="0">
                <a:solidFill>
                  <a:schemeClr val="tx1"/>
                </a:solidFill>
                <a:latin typeface="Arial" panose="020B0604020202020204" pitchFamily="34" charset="0"/>
                <a:ea typeface="AngsanaUPC" pitchFamily="18" charset="-120"/>
              </a:rPr>
              <a:t>مادة مستقرة ومتجانسة بدرجة كافية بالنسبة لخواص محددة و التي تم عملها لتكون مناسبة للغرض المقصود من استخدامها سواء في مجال القياس </a:t>
            </a:r>
            <a:r>
              <a:rPr lang="ar-JO" altLang="en-US" sz="2400" b="1" dirty="0" smtClean="0">
                <a:solidFill>
                  <a:schemeClr val="tx1"/>
                </a:solidFill>
                <a:latin typeface="Arial" panose="020B0604020202020204" pitchFamily="34" charset="0"/>
                <a:ea typeface="AngsanaUPC" pitchFamily="18" charset="-120"/>
              </a:rPr>
              <a:t>(قيمة رقمية) او </a:t>
            </a:r>
            <a:r>
              <a:rPr lang="ar-JO" altLang="en-US" sz="2400" b="1" dirty="0">
                <a:solidFill>
                  <a:schemeClr val="tx1"/>
                </a:solidFill>
                <a:latin typeface="Arial" panose="020B0604020202020204" pitchFamily="34" charset="0"/>
                <a:ea typeface="AngsanaUPC" pitchFamily="18" charset="-120"/>
              </a:rPr>
              <a:t>فحص الخصائص الاسمية </a:t>
            </a:r>
            <a:endParaRPr lang="en-US" altLang="en-US" sz="2400" b="1" dirty="0">
              <a:solidFill>
                <a:schemeClr val="tx1"/>
              </a:solidFill>
              <a:latin typeface="Arial" panose="020B0604020202020204" pitchFamily="34" charset="0"/>
              <a:ea typeface="AngsanaUPC" pitchFamily="18" charset="-120"/>
            </a:endParaRPr>
          </a:p>
        </p:txBody>
      </p:sp>
      <p:pic>
        <p:nvPicPr>
          <p:cNvPr id="7172" name="Picture 4" descr="berm1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3938588"/>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3"/>
          <p:cNvSpPr>
            <a:spLocks noChangeArrowheads="1"/>
          </p:cNvSpPr>
          <p:nvPr/>
        </p:nvSpPr>
        <p:spPr bwMode="auto">
          <a:xfrm>
            <a:off x="609600" y="2686050"/>
            <a:ext cx="6577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endParaRPr lang="en-US" altLang="en-US" sz="2400" b="1">
              <a:solidFill>
                <a:schemeClr val="tx1"/>
              </a:solidFill>
              <a:latin typeface="Arial" panose="020B0604020202020204" pitchFamily="34" charset="0"/>
              <a:ea typeface="AngsanaUPC" pitchFamily="18" charset="-120"/>
            </a:endParaRPr>
          </a:p>
        </p:txBody>
      </p:sp>
      <p:sp>
        <p:nvSpPr>
          <p:cNvPr id="7175" name="Rectangle 3"/>
          <p:cNvSpPr>
            <a:spLocks noChangeArrowheads="1"/>
          </p:cNvSpPr>
          <p:nvPr/>
        </p:nvSpPr>
        <p:spPr bwMode="auto">
          <a:xfrm>
            <a:off x="152400" y="4083843"/>
            <a:ext cx="55530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rtl="1" eaLnBrk="1" hangingPunct="1">
              <a:spcBef>
                <a:spcPct val="0"/>
              </a:spcBef>
              <a:buClrTx/>
              <a:buSzTx/>
              <a:buFont typeface="Wingdings" panose="05000000000000000000" pitchFamily="2" charset="2"/>
              <a:buChar char="§"/>
            </a:pPr>
            <a:r>
              <a:rPr lang="ar-JO" altLang="en-US" sz="2400" b="1" dirty="0">
                <a:solidFill>
                  <a:schemeClr val="tx1"/>
                </a:solidFill>
                <a:latin typeface="Arial" panose="020B0604020202020204" pitchFamily="34" charset="0"/>
                <a:ea typeface="AngsanaUPC" pitchFamily="18" charset="-120"/>
              </a:rPr>
              <a:t>المادة المرجعية </a:t>
            </a:r>
            <a:r>
              <a:rPr lang="en-US" altLang="en-US" sz="2400" b="1" dirty="0" smtClean="0">
                <a:solidFill>
                  <a:schemeClr val="tx1"/>
                </a:solidFill>
                <a:latin typeface="Arial" panose="020B0604020202020204" pitchFamily="34" charset="0"/>
                <a:ea typeface="AngsanaUPC" pitchFamily="18" charset="-120"/>
              </a:rPr>
              <a:t>(with assigned value)</a:t>
            </a:r>
            <a:r>
              <a:rPr lang="ar-JO" altLang="en-US" sz="2400" b="1" dirty="0" smtClean="0">
                <a:solidFill>
                  <a:schemeClr val="tx1"/>
                </a:solidFill>
                <a:latin typeface="Arial" panose="020B0604020202020204" pitchFamily="34" charset="0"/>
                <a:ea typeface="AngsanaUPC" pitchFamily="18" charset="-120"/>
              </a:rPr>
              <a:t> </a:t>
            </a:r>
            <a:r>
              <a:rPr lang="ar-JO" altLang="en-US" sz="2400" b="1" dirty="0">
                <a:solidFill>
                  <a:schemeClr val="tx1"/>
                </a:solidFill>
                <a:latin typeface="Arial" panose="020B0604020202020204" pitchFamily="34" charset="0"/>
                <a:ea typeface="AngsanaUPC" pitchFamily="18" charset="-120"/>
              </a:rPr>
              <a:t>تستخدم للمعايرة او </a:t>
            </a:r>
            <a:r>
              <a:rPr lang="ar-JO" altLang="en-US" sz="2400" b="1" dirty="0" smtClean="0">
                <a:solidFill>
                  <a:schemeClr val="tx1"/>
                </a:solidFill>
                <a:latin typeface="Arial" panose="020B0604020202020204" pitchFamily="34" charset="0"/>
                <a:ea typeface="AngsanaUPC" pitchFamily="18" charset="-120"/>
              </a:rPr>
              <a:t>(</a:t>
            </a:r>
            <a:r>
              <a:rPr lang="en-US" altLang="en-US" sz="2400" b="1" dirty="0" smtClean="0">
                <a:solidFill>
                  <a:schemeClr val="tx1"/>
                </a:solidFill>
                <a:latin typeface="Arial" panose="020B0604020202020204" pitchFamily="34" charset="0"/>
                <a:ea typeface="AngsanaUPC" pitchFamily="18" charset="-120"/>
              </a:rPr>
              <a:t>Accuracy</a:t>
            </a:r>
            <a:r>
              <a:rPr lang="ar-JO" altLang="en-US" sz="2400" b="1" dirty="0" smtClean="0">
                <a:solidFill>
                  <a:schemeClr val="tx1"/>
                </a:solidFill>
                <a:latin typeface="Arial" panose="020B0604020202020204" pitchFamily="34" charset="0"/>
                <a:ea typeface="AngsanaUPC" pitchFamily="18" charset="-120"/>
              </a:rPr>
              <a:t>)او </a:t>
            </a:r>
            <a:r>
              <a:rPr lang="en-US" altLang="en-US" sz="2400" b="1" dirty="0" smtClean="0">
                <a:solidFill>
                  <a:schemeClr val="tx1"/>
                </a:solidFill>
                <a:latin typeface="Arial" panose="020B0604020202020204" pitchFamily="34" charset="0"/>
                <a:ea typeface="AngsanaUPC" pitchFamily="18" charset="-120"/>
              </a:rPr>
              <a:t>(precision)</a:t>
            </a:r>
            <a:r>
              <a:rPr lang="ar-JO" altLang="en-US" sz="2400" b="1" dirty="0" smtClean="0">
                <a:solidFill>
                  <a:schemeClr val="tx1"/>
                </a:solidFill>
                <a:latin typeface="Arial" panose="020B0604020202020204" pitchFamily="34" charset="0"/>
                <a:ea typeface="AngsanaUPC" pitchFamily="18" charset="-120"/>
              </a:rPr>
              <a:t> </a:t>
            </a:r>
            <a:r>
              <a:rPr lang="ar-JO" altLang="en-US" sz="2400" b="1" dirty="0">
                <a:solidFill>
                  <a:schemeClr val="tx1"/>
                </a:solidFill>
                <a:latin typeface="Arial" panose="020B0604020202020204" pitchFamily="34" charset="0"/>
                <a:ea typeface="AngsanaUPC" pitchFamily="18" charset="-120"/>
              </a:rPr>
              <a:t>القياس</a:t>
            </a:r>
            <a:r>
              <a:rPr lang="en-US" altLang="en-US" sz="2400" b="1" dirty="0">
                <a:solidFill>
                  <a:schemeClr val="tx1"/>
                </a:solidFill>
                <a:latin typeface="Arial" panose="020B0604020202020204" pitchFamily="34" charset="0"/>
                <a:ea typeface="AngsanaUPC" pitchFamily="18" charset="-120"/>
              </a:rPr>
              <a:t> </a:t>
            </a:r>
            <a:r>
              <a:rPr lang="ar-JO" altLang="en-US" sz="2400" b="1" dirty="0">
                <a:solidFill>
                  <a:schemeClr val="tx1"/>
                </a:solidFill>
                <a:latin typeface="Arial" panose="020B0604020202020204" pitchFamily="34" charset="0"/>
                <a:ea typeface="AngsanaUPC" pitchFamily="18" charset="-120"/>
              </a:rPr>
              <a:t>، في حين ان المادة المرجعية التي </a:t>
            </a:r>
            <a:r>
              <a:rPr lang="en-US" altLang="en-US" sz="2400" b="1" dirty="0">
                <a:solidFill>
                  <a:schemeClr val="tx1"/>
                </a:solidFill>
                <a:latin typeface="Arial" panose="020B0604020202020204" pitchFamily="34" charset="0"/>
                <a:ea typeface="AngsanaUPC" pitchFamily="18" charset="-120"/>
              </a:rPr>
              <a:t>(</a:t>
            </a:r>
            <a:r>
              <a:rPr lang="en-US" altLang="en-US" sz="2400" b="1" dirty="0" smtClean="0">
                <a:solidFill>
                  <a:schemeClr val="tx1"/>
                </a:solidFill>
                <a:latin typeface="Arial" panose="020B0604020202020204" pitchFamily="34" charset="0"/>
                <a:ea typeface="AngsanaUPC" pitchFamily="18" charset="-120"/>
              </a:rPr>
              <a:t>without </a:t>
            </a:r>
            <a:r>
              <a:rPr lang="en-US" altLang="en-US" sz="2400" b="1" dirty="0">
                <a:solidFill>
                  <a:schemeClr val="tx1"/>
                </a:solidFill>
                <a:latin typeface="Arial" panose="020B0604020202020204" pitchFamily="34" charset="0"/>
                <a:ea typeface="AngsanaUPC" pitchFamily="18" charset="-120"/>
              </a:rPr>
              <a:t>assigned value)</a:t>
            </a:r>
            <a:r>
              <a:rPr lang="ar-JO" altLang="en-US" sz="2400" b="1" dirty="0">
                <a:solidFill>
                  <a:schemeClr val="tx1"/>
                </a:solidFill>
                <a:latin typeface="Arial" panose="020B0604020202020204" pitchFamily="34" charset="0"/>
                <a:ea typeface="AngsanaUPC" pitchFamily="18" charset="-120"/>
              </a:rPr>
              <a:t> تستخدم لضبط دقة القياس (</a:t>
            </a:r>
            <a:r>
              <a:rPr lang="en-US" altLang="en-US" sz="2400" b="1" dirty="0">
                <a:solidFill>
                  <a:schemeClr val="tx1"/>
                </a:solidFill>
                <a:latin typeface="Arial" panose="020B0604020202020204" pitchFamily="34" charset="0"/>
                <a:ea typeface="AngsanaUPC" pitchFamily="18" charset="-120"/>
              </a:rPr>
              <a:t>precision</a:t>
            </a:r>
            <a:r>
              <a:rPr lang="ar-JO" altLang="en-US" sz="2400" b="1" dirty="0" smtClean="0">
                <a:solidFill>
                  <a:schemeClr val="tx1"/>
                </a:solidFill>
                <a:latin typeface="Arial" panose="020B0604020202020204" pitchFamily="34" charset="0"/>
                <a:ea typeface="AngsanaUPC" pitchFamily="18" charset="-120"/>
              </a:rPr>
              <a:t>)</a:t>
            </a:r>
            <a:r>
              <a:rPr lang="en-US" altLang="en-US" sz="2400" b="1" dirty="0" smtClean="0">
                <a:solidFill>
                  <a:schemeClr val="tx1"/>
                </a:solidFill>
                <a:latin typeface="Arial" panose="020B0604020202020204" pitchFamily="34" charset="0"/>
                <a:ea typeface="AngsanaUPC" pitchFamily="18" charset="-120"/>
              </a:rPr>
              <a:t> </a:t>
            </a:r>
            <a:endParaRPr lang="en-US" altLang="en-US" sz="2400" b="1" dirty="0">
              <a:solidFill>
                <a:schemeClr val="tx1"/>
              </a:solidFill>
              <a:latin typeface="Arial" panose="020B0604020202020204" pitchFamily="34" charset="0"/>
              <a:ea typeface="AngsanaUPC" pitchFamily="18" charset="-120"/>
            </a:endParaRPr>
          </a:p>
        </p:txBody>
      </p:sp>
      <p:pic>
        <p:nvPicPr>
          <p:cNvPr id="7177" name="Picture 4" descr="PL149-168 – 650 Range High Temperature Marking Paints | Indestructibl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463" y="-336550"/>
            <a:ext cx="20415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209800" y="381000"/>
            <a:ext cx="472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a:solidFill>
                  <a:schemeClr val="tx1"/>
                </a:solidFill>
                <a:latin typeface="Franklin Gothic Book" panose="020B0503020102020204" pitchFamily="34" charset="0"/>
              </a:rPr>
              <a:t>Homogeneity Study </a:t>
            </a:r>
          </a:p>
        </p:txBody>
      </p:sp>
      <p:sp>
        <p:nvSpPr>
          <p:cNvPr id="5" name="Content Placeholder 2"/>
          <p:cNvSpPr txBox="1">
            <a:spLocks/>
          </p:cNvSpPr>
          <p:nvPr/>
        </p:nvSpPr>
        <p:spPr>
          <a:xfrm>
            <a:off x="419100" y="1219200"/>
            <a:ext cx="8305800" cy="4800600"/>
          </a:xfrm>
          <a:prstGeom prst="rect">
            <a:avLst/>
          </a:prstGeom>
        </p:spPr>
        <p:txBody>
          <a:bodyPr>
            <a:normAutofit fontScale="85000" lnSpcReduction="20000"/>
          </a:bodyPr>
          <a:lstStyle/>
          <a:p>
            <a:pPr marL="82296" algn="ctr">
              <a:spcBef>
                <a:spcPct val="20000"/>
              </a:spcBef>
              <a:buClr>
                <a:schemeClr val="accent1"/>
              </a:buClr>
              <a:buSzPct val="70000"/>
              <a:buFont typeface="Wingdings 2" pitchFamily="18" charset="2"/>
              <a:buNone/>
              <a:defRPr/>
            </a:pPr>
            <a:r>
              <a:rPr lang="en-GB" sz="3200" b="1" dirty="0">
                <a:latin typeface="Franklin Gothic Book" pitchFamily="34" charset="0"/>
                <a:cs typeface="Arial" charset="0"/>
              </a:rPr>
              <a:t>Repeatability Conditions</a:t>
            </a:r>
          </a:p>
          <a:p>
            <a:pPr marL="82296" algn="ctr">
              <a:spcBef>
                <a:spcPct val="20000"/>
              </a:spcBef>
              <a:buClr>
                <a:schemeClr val="accent1"/>
              </a:buClr>
              <a:buSzPct val="70000"/>
              <a:buFont typeface="Wingdings 2" pitchFamily="18" charset="2"/>
              <a:buNone/>
              <a:defRPr/>
            </a:pPr>
            <a:endParaRPr lang="en-GB" sz="3200" b="1" dirty="0">
              <a:latin typeface="Franklin Gothic Book" pitchFamily="34" charset="0"/>
              <a:cs typeface="Arial" charset="0"/>
            </a:endParaRPr>
          </a:p>
          <a:p>
            <a:pPr marL="82296" algn="just">
              <a:spcBef>
                <a:spcPct val="20000"/>
              </a:spcBef>
              <a:buClr>
                <a:schemeClr val="accent1"/>
              </a:buClr>
              <a:buSzPct val="70000"/>
              <a:buFont typeface="Wingdings 2" pitchFamily="18" charset="2"/>
              <a:buNone/>
              <a:defRPr/>
            </a:pPr>
            <a:r>
              <a:rPr lang="en-US" sz="3200" b="1" dirty="0">
                <a:latin typeface="Franklin Gothic Book" pitchFamily="34" charset="0"/>
                <a:cs typeface="Arial" charset="0"/>
              </a:rPr>
              <a:t>Measurements on all samples should be carried out by:</a:t>
            </a:r>
          </a:p>
          <a:p>
            <a:pPr marL="82296" algn="just">
              <a:spcBef>
                <a:spcPct val="20000"/>
              </a:spcBef>
              <a:buClr>
                <a:schemeClr val="accent1"/>
              </a:buClr>
              <a:buSzPct val="70000"/>
              <a:buFont typeface="Wingdings 2" pitchFamily="18" charset="2"/>
              <a:buNone/>
              <a:defRPr/>
            </a:pPr>
            <a:endParaRPr lang="en-US" sz="3200" b="1" dirty="0">
              <a:latin typeface="Franklin Gothic Book" pitchFamily="34" charset="0"/>
              <a:cs typeface="Arial" charset="0"/>
            </a:endParaRPr>
          </a:p>
          <a:p>
            <a:pPr marL="539496" indent="-457200" algn="just">
              <a:spcBef>
                <a:spcPct val="20000"/>
              </a:spcBef>
              <a:buClr>
                <a:schemeClr val="accent1"/>
              </a:buClr>
              <a:buSzPct val="70000"/>
              <a:buFont typeface="Wingdings 2" pitchFamily="18" charset="2"/>
              <a:buAutoNum type="arabicPeriod"/>
              <a:defRPr/>
            </a:pPr>
            <a:r>
              <a:rPr lang="en-US" sz="3200" b="1" dirty="0">
                <a:latin typeface="Franklin Gothic Book" pitchFamily="34" charset="0"/>
                <a:cs typeface="Arial" charset="0"/>
              </a:rPr>
              <a:t>the same operator,</a:t>
            </a:r>
          </a:p>
          <a:p>
            <a:pPr marL="539496" indent="-457200" algn="just">
              <a:spcBef>
                <a:spcPct val="20000"/>
              </a:spcBef>
              <a:buClr>
                <a:schemeClr val="accent1"/>
              </a:buClr>
              <a:buSzPct val="70000"/>
              <a:buFont typeface="Wingdings 2" pitchFamily="18" charset="2"/>
              <a:buAutoNum type="arabicPeriod"/>
              <a:defRPr/>
            </a:pPr>
            <a:r>
              <a:rPr lang="en-US" sz="3200" b="1" dirty="0">
                <a:latin typeface="Franklin Gothic Book" pitchFamily="34" charset="0"/>
                <a:cs typeface="Arial" charset="0"/>
              </a:rPr>
              <a:t>against the same calibration,</a:t>
            </a:r>
          </a:p>
          <a:p>
            <a:pPr marL="539496" indent="-457200" algn="just">
              <a:spcBef>
                <a:spcPct val="20000"/>
              </a:spcBef>
              <a:buClr>
                <a:schemeClr val="accent1"/>
              </a:buClr>
              <a:buSzPct val="70000"/>
              <a:buFont typeface="Wingdings 2" pitchFamily="18" charset="2"/>
              <a:buAutoNum type="arabicPeriod"/>
              <a:defRPr/>
            </a:pPr>
            <a:r>
              <a:rPr lang="en-US" sz="3200" b="1" dirty="0">
                <a:latin typeface="Franklin Gothic Book" pitchFamily="34" charset="0"/>
                <a:cs typeface="Arial" charset="0"/>
              </a:rPr>
              <a:t>on the same </a:t>
            </a:r>
            <a:r>
              <a:rPr lang="en-US" sz="3200" b="1" dirty="0" smtClean="0">
                <a:latin typeface="Franklin Gothic Book" pitchFamily="34" charset="0"/>
                <a:cs typeface="Arial" charset="0"/>
              </a:rPr>
              <a:t>instrument(s</a:t>
            </a:r>
            <a:r>
              <a:rPr lang="en-US" sz="3200" b="1" dirty="0">
                <a:latin typeface="Franklin Gothic Book" pitchFamily="34" charset="0"/>
                <a:cs typeface="Arial" charset="0"/>
              </a:rPr>
              <a:t>),</a:t>
            </a:r>
          </a:p>
          <a:p>
            <a:pPr marL="539496" indent="-457200" algn="just">
              <a:spcBef>
                <a:spcPct val="20000"/>
              </a:spcBef>
              <a:buClr>
                <a:schemeClr val="accent1"/>
              </a:buClr>
              <a:buSzPct val="70000"/>
              <a:buFont typeface="Wingdings 2" pitchFamily="18" charset="2"/>
              <a:buAutoNum type="arabicPeriod"/>
              <a:defRPr/>
            </a:pPr>
            <a:r>
              <a:rPr lang="en-US" sz="3200" b="1" dirty="0">
                <a:latin typeface="Franklin Gothic Book" pitchFamily="34" charset="0"/>
                <a:cs typeface="Arial" charset="0"/>
              </a:rPr>
              <a:t>within the same analysis run,</a:t>
            </a:r>
          </a:p>
          <a:p>
            <a:pPr marL="82296" algn="just">
              <a:spcBef>
                <a:spcPct val="20000"/>
              </a:spcBef>
              <a:buClr>
                <a:schemeClr val="accent1"/>
              </a:buClr>
              <a:buSzPct val="70000"/>
              <a:buFont typeface="Wingdings 2" pitchFamily="18" charset="2"/>
              <a:buNone/>
              <a:defRPr/>
            </a:pPr>
            <a:endParaRPr lang="en-US" sz="3200" b="1" dirty="0">
              <a:latin typeface="Franklin Gothic Book" pitchFamily="34" charset="0"/>
              <a:cs typeface="Arial" charset="0"/>
            </a:endParaRPr>
          </a:p>
          <a:p>
            <a:pPr marL="82296" algn="just">
              <a:spcBef>
                <a:spcPct val="20000"/>
              </a:spcBef>
              <a:buClr>
                <a:schemeClr val="accent1"/>
              </a:buClr>
              <a:buSzPct val="70000"/>
              <a:buFont typeface="Wingdings 2" pitchFamily="18" charset="2"/>
              <a:buNone/>
              <a:defRPr/>
            </a:pPr>
            <a:r>
              <a:rPr lang="en-US" sz="3200" b="1" dirty="0">
                <a:latin typeface="Franklin Gothic Book" pitchFamily="34" charset="0"/>
                <a:cs typeface="Arial" charset="0"/>
              </a:rPr>
              <a:t>to ensure the optimum conditions for repeatable measurements.</a:t>
            </a:r>
            <a:endParaRPr lang="en-GB" sz="3200" b="1" dirty="0">
              <a:latin typeface="Franklin Gothic Book" pitchFamily="34" charset="0"/>
              <a:cs typeface="Arial" charset="0"/>
            </a:endParaRPr>
          </a:p>
          <a:p>
            <a:pPr marL="82296" algn="ctr">
              <a:spcBef>
                <a:spcPct val="20000"/>
              </a:spcBef>
              <a:buClr>
                <a:schemeClr val="accent1"/>
              </a:buClr>
              <a:buSzPct val="70000"/>
              <a:buFont typeface="Wingdings 2" pitchFamily="18" charset="2"/>
              <a:buNone/>
              <a:defRPr/>
            </a:pPr>
            <a:endParaRPr lang="en-GB" sz="2400" b="1" dirty="0">
              <a:solidFill>
                <a:srgbClr val="002060"/>
              </a:solidFill>
              <a:latin typeface="Harrington" panose="04040505050A02020702" pitchFamily="82" charset="0"/>
              <a:cs typeface="+mn-cs"/>
            </a:endParaRPr>
          </a:p>
          <a:p>
            <a:pPr marL="82296">
              <a:spcBef>
                <a:spcPct val="20000"/>
              </a:spcBef>
              <a:buClr>
                <a:schemeClr val="accent1"/>
              </a:buClr>
              <a:buSzPct val="70000"/>
              <a:buFont typeface="Wingdings 2" pitchFamily="18" charset="2"/>
              <a:buNone/>
              <a:defRPr/>
            </a:pPr>
            <a:endParaRPr lang="en-GB" sz="2400" b="1" dirty="0">
              <a:solidFill>
                <a:srgbClr val="002060"/>
              </a:solidFill>
              <a:latin typeface="Harrington" panose="04040505050A02020702" pitchFamily="82" charset="0"/>
              <a:cs typeface="+mn-cs"/>
            </a:endParaRPr>
          </a:p>
          <a:p>
            <a:pPr marL="82296">
              <a:spcBef>
                <a:spcPct val="20000"/>
              </a:spcBef>
              <a:buClr>
                <a:schemeClr val="accent1"/>
              </a:buClr>
              <a:buSzPct val="70000"/>
              <a:buFont typeface="Wingdings 2" pitchFamily="18" charset="2"/>
              <a:buNone/>
              <a:defRPr/>
            </a:pPr>
            <a:endParaRPr lang="en-GB" sz="2400" b="1" dirty="0">
              <a:solidFill>
                <a:srgbClr val="002060"/>
              </a:solidFill>
              <a:latin typeface="Harrington" panose="04040505050A02020702" pitchFamily="82"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590800" y="3048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dirty="0">
                <a:solidFill>
                  <a:schemeClr val="tx1"/>
                </a:solidFill>
                <a:latin typeface="Franklin Gothic Book" panose="020B0503020102020204" pitchFamily="34" charset="0"/>
              </a:rPr>
              <a:t>Characterization</a:t>
            </a:r>
            <a:r>
              <a:rPr lang="en-US" altLang="en-US" dirty="0">
                <a:solidFill>
                  <a:schemeClr val="tx1"/>
                </a:solidFill>
                <a:latin typeface="Franklin Gothic Book" panose="020B0503020102020204" pitchFamily="34" charset="0"/>
              </a:rPr>
              <a:t> </a:t>
            </a:r>
          </a:p>
        </p:txBody>
      </p:sp>
      <p:sp>
        <p:nvSpPr>
          <p:cNvPr id="3" name="Flowchart: Alternate Process 2"/>
          <p:cNvSpPr/>
          <p:nvPr/>
        </p:nvSpPr>
        <p:spPr>
          <a:xfrm>
            <a:off x="3048000" y="1371600"/>
            <a:ext cx="2743200" cy="990600"/>
          </a:xfrm>
          <a:prstGeom prst="flowChartAlternateProcess">
            <a:avLst/>
          </a:prstGeom>
          <a:solidFill>
            <a:srgbClr val="92D050"/>
          </a:solidFill>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US" sz="3200" dirty="0"/>
              <a:t>True Value </a:t>
            </a:r>
          </a:p>
        </p:txBody>
      </p:sp>
      <p:cxnSp>
        <p:nvCxnSpPr>
          <p:cNvPr id="5" name="Shape 4"/>
          <p:cNvCxnSpPr>
            <a:stCxn id="3" idx="2"/>
          </p:cNvCxnSpPr>
          <p:nvPr/>
        </p:nvCxnSpPr>
        <p:spPr>
          <a:xfrm rot="5400000">
            <a:off x="2667000" y="1066800"/>
            <a:ext cx="457200" cy="3048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28194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29494" y="3161506"/>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277894" y="3161506"/>
            <a:ext cx="685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38200" y="3505200"/>
            <a:ext cx="3048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effectLst>
                  <a:outerShdw blurRad="38100" dist="38100" dir="2700000" algn="tl">
                    <a:srgbClr val="000000">
                      <a:alpha val="43137"/>
                    </a:srgbClr>
                  </a:outerShdw>
                </a:effectLst>
              </a:rPr>
              <a:t>4 International Laboratories + IAEA Laboratory </a:t>
            </a:r>
          </a:p>
        </p:txBody>
      </p:sp>
      <p:sp>
        <p:nvSpPr>
          <p:cNvPr id="14" name="Rounded Rectangle 13"/>
          <p:cNvSpPr/>
          <p:nvPr/>
        </p:nvSpPr>
        <p:spPr>
          <a:xfrm>
            <a:off x="5867400" y="3505200"/>
            <a:ext cx="3048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Char char="-"/>
              <a:defRPr/>
            </a:pPr>
            <a:r>
              <a:rPr lang="en-US" sz="2000" b="1" dirty="0"/>
              <a:t>Lebanon </a:t>
            </a:r>
          </a:p>
          <a:p>
            <a:pPr eaLnBrk="1" fontAlgn="auto" hangingPunct="1">
              <a:spcBef>
                <a:spcPts val="0"/>
              </a:spcBef>
              <a:spcAft>
                <a:spcPts val="0"/>
              </a:spcAft>
              <a:buFontTx/>
              <a:buChar char="-"/>
              <a:defRPr/>
            </a:pPr>
            <a:r>
              <a:rPr lang="en-US" sz="2000" b="1" dirty="0"/>
              <a:t>Qatar</a:t>
            </a:r>
          </a:p>
          <a:p>
            <a:pPr eaLnBrk="1" fontAlgn="auto" hangingPunct="1">
              <a:spcBef>
                <a:spcPts val="0"/>
              </a:spcBef>
              <a:spcAft>
                <a:spcPts val="0"/>
              </a:spcAft>
              <a:buFontTx/>
              <a:buChar char="-"/>
              <a:defRPr/>
            </a:pPr>
            <a:r>
              <a:rPr lang="en-US" sz="2000" b="1" dirty="0"/>
              <a:t>Saudi Arabia </a:t>
            </a:r>
          </a:p>
          <a:p>
            <a:pPr eaLnBrk="1" fontAlgn="auto" hangingPunct="1">
              <a:spcBef>
                <a:spcPts val="0"/>
              </a:spcBef>
              <a:spcAft>
                <a:spcPts val="0"/>
              </a:spcAft>
              <a:buFontTx/>
              <a:buChar char="-"/>
              <a:defRPr/>
            </a:pPr>
            <a:r>
              <a:rPr lang="en-US" sz="2000" b="1" dirty="0"/>
              <a:t>Jordan    </a:t>
            </a:r>
          </a:p>
        </p:txBody>
      </p:sp>
      <p:sp>
        <p:nvSpPr>
          <p:cNvPr id="15" name="Left-Right Arrow 14"/>
          <p:cNvSpPr/>
          <p:nvPr/>
        </p:nvSpPr>
        <p:spPr>
          <a:xfrm>
            <a:off x="990600" y="5105400"/>
            <a:ext cx="7543800" cy="1219200"/>
          </a:xfrm>
          <a:prstGeom prst="lef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2000" b="1" dirty="0"/>
              <a:t>According  To : ISO 17025   + ISO Guide 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mph" presetSubtype="2" fill="hold" grpId="0" nodeType="clickEffect">
                                  <p:stCondLst>
                                    <p:cond delay="0"/>
                                  </p:stCondLst>
                                  <p:childTnLst>
                                    <p:anim to="1.5" calcmode="lin" valueType="num">
                                      <p:cBhvr override="childStyle">
                                        <p:cTn id="11" dur="2000" fill="hold"/>
                                        <p:tgtEl>
                                          <p:spTgt spid="1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219200" y="1905000"/>
          <a:ext cx="7543800" cy="4038600"/>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tblGrid>
              <a:tr h="426720">
                <a:tc>
                  <a:txBody>
                    <a:bodyPr/>
                    <a:lstStyle/>
                    <a:p>
                      <a:pPr algn="ctr"/>
                      <a:r>
                        <a:rPr lang="en-GB" sz="2200" dirty="0" smtClean="0">
                          <a:latin typeface="+mj-lt"/>
                        </a:rPr>
                        <a:t>Country</a:t>
                      </a:r>
                      <a:endParaRPr lang="en-GB" sz="2200" dirty="0">
                        <a:latin typeface="+mj-lt"/>
                      </a:endParaRPr>
                    </a:p>
                  </a:txBody>
                  <a:tcPr/>
                </a:tc>
                <a:tc>
                  <a:txBody>
                    <a:bodyPr/>
                    <a:lstStyle/>
                    <a:p>
                      <a:pPr algn="ctr"/>
                      <a:r>
                        <a:rPr lang="en-GB" sz="2200" dirty="0" smtClean="0">
                          <a:latin typeface="+mj-lt"/>
                        </a:rPr>
                        <a:t>Institution</a:t>
                      </a:r>
                      <a:endParaRPr lang="en-GB" sz="2200" dirty="0">
                        <a:latin typeface="+mj-lt"/>
                      </a:endParaRPr>
                    </a:p>
                  </a:txBody>
                  <a:tcPr/>
                </a:tc>
                <a:extLst>
                  <a:ext uri="{0D108BD9-81ED-4DB2-BD59-A6C34878D82A}">
                    <a16:rowId xmlns="" xmlns:a16="http://schemas.microsoft.com/office/drawing/2014/main" val="10000"/>
                  </a:ext>
                </a:extLst>
              </a:tr>
              <a:tr h="370840">
                <a:tc>
                  <a:txBody>
                    <a:bodyPr/>
                    <a:lstStyle/>
                    <a:p>
                      <a:pPr algn="ctr"/>
                      <a:r>
                        <a:rPr lang="en-GB" sz="2100" dirty="0" smtClean="0">
                          <a:latin typeface="+mj-lt"/>
                        </a:rPr>
                        <a:t>Belgium</a:t>
                      </a:r>
                      <a:endParaRPr lang="en-GB" sz="2100" dirty="0">
                        <a:latin typeface="+mj-lt"/>
                      </a:endParaRPr>
                    </a:p>
                  </a:txBody>
                  <a:tcPr/>
                </a:tc>
                <a:tc>
                  <a:txBody>
                    <a:bodyPr/>
                    <a:lstStyle/>
                    <a:p>
                      <a:pPr algn="ctr"/>
                      <a:r>
                        <a:rPr lang="en-GB" sz="2100" dirty="0" smtClean="0">
                          <a:latin typeface="+mj-lt"/>
                        </a:rPr>
                        <a:t>Centre of Nuclear Studies</a:t>
                      </a:r>
                      <a:endParaRPr lang="en-GB" sz="2100" dirty="0">
                        <a:latin typeface="+mj-lt"/>
                      </a:endParaRPr>
                    </a:p>
                  </a:txBody>
                  <a:tcPr/>
                </a:tc>
                <a:extLst>
                  <a:ext uri="{0D108BD9-81ED-4DB2-BD59-A6C34878D82A}">
                    <a16:rowId xmlns="" xmlns:a16="http://schemas.microsoft.com/office/drawing/2014/main" val="10001"/>
                  </a:ext>
                </a:extLst>
              </a:tr>
              <a:tr h="370840">
                <a:tc>
                  <a:txBody>
                    <a:bodyPr/>
                    <a:lstStyle/>
                    <a:p>
                      <a:pPr algn="ctr"/>
                      <a:r>
                        <a:rPr lang="en-GB" sz="2100" dirty="0" smtClean="0">
                          <a:latin typeface="+mj-lt"/>
                        </a:rPr>
                        <a:t>Hungary</a:t>
                      </a:r>
                      <a:endParaRPr lang="en-GB" sz="2100" dirty="0">
                        <a:latin typeface="+mj-lt"/>
                      </a:endParaRPr>
                    </a:p>
                  </a:txBody>
                  <a:tcPr/>
                </a:tc>
                <a:tc>
                  <a:txBody>
                    <a:bodyPr/>
                    <a:lstStyle/>
                    <a:p>
                      <a:pPr algn="ctr"/>
                      <a:r>
                        <a:rPr lang="en-GB" sz="2100" dirty="0" smtClean="0">
                          <a:latin typeface="+mj-lt"/>
                        </a:rPr>
                        <a:t>Food and</a:t>
                      </a:r>
                      <a:r>
                        <a:rPr lang="en-GB" sz="2100" baseline="0" dirty="0" smtClean="0">
                          <a:latin typeface="+mj-lt"/>
                        </a:rPr>
                        <a:t> Fedd Safety Office</a:t>
                      </a:r>
                      <a:endParaRPr lang="en-GB" sz="2100" dirty="0">
                        <a:latin typeface="+mj-lt"/>
                      </a:endParaRPr>
                    </a:p>
                  </a:txBody>
                  <a:tcPr/>
                </a:tc>
                <a:extLst>
                  <a:ext uri="{0D108BD9-81ED-4DB2-BD59-A6C34878D82A}">
                    <a16:rowId xmlns="" xmlns:a16="http://schemas.microsoft.com/office/drawing/2014/main" val="10002"/>
                  </a:ext>
                </a:extLst>
              </a:tr>
              <a:tr h="370840">
                <a:tc>
                  <a:txBody>
                    <a:bodyPr/>
                    <a:lstStyle/>
                    <a:p>
                      <a:pPr algn="ctr"/>
                      <a:r>
                        <a:rPr lang="en-GB" sz="2100" dirty="0" smtClean="0">
                          <a:latin typeface="+mj-lt"/>
                        </a:rPr>
                        <a:t>Austria</a:t>
                      </a:r>
                      <a:endParaRPr lang="en-GB" sz="2100" dirty="0">
                        <a:latin typeface="+mj-lt"/>
                      </a:endParaRPr>
                    </a:p>
                  </a:txBody>
                  <a:tcPr/>
                </a:tc>
                <a:tc>
                  <a:txBody>
                    <a:bodyPr/>
                    <a:lstStyle/>
                    <a:p>
                      <a:pPr algn="ctr"/>
                      <a:r>
                        <a:rPr lang="en-GB" sz="2100" dirty="0" smtClean="0">
                          <a:latin typeface="+mj-lt"/>
                        </a:rPr>
                        <a:t>Terrestrial</a:t>
                      </a:r>
                      <a:r>
                        <a:rPr lang="en-GB" sz="2100" baseline="0" dirty="0" smtClean="0">
                          <a:latin typeface="+mj-lt"/>
                        </a:rPr>
                        <a:t> Environment Laboratory/IAEA</a:t>
                      </a:r>
                      <a:endParaRPr lang="en-GB" sz="2100" dirty="0">
                        <a:latin typeface="+mj-lt"/>
                      </a:endParaRPr>
                    </a:p>
                  </a:txBody>
                  <a:tcPr/>
                </a:tc>
                <a:extLst>
                  <a:ext uri="{0D108BD9-81ED-4DB2-BD59-A6C34878D82A}">
                    <a16:rowId xmlns="" xmlns:a16="http://schemas.microsoft.com/office/drawing/2014/main" val="10003"/>
                  </a:ext>
                </a:extLst>
              </a:tr>
              <a:tr h="370840">
                <a:tc>
                  <a:txBody>
                    <a:bodyPr/>
                    <a:lstStyle/>
                    <a:p>
                      <a:pPr algn="ctr"/>
                      <a:r>
                        <a:rPr lang="en-GB" sz="2100" dirty="0" smtClean="0">
                          <a:latin typeface="+mj-lt"/>
                        </a:rPr>
                        <a:t>Jordan</a:t>
                      </a:r>
                      <a:endParaRPr lang="en-GB" sz="2100" dirty="0">
                        <a:latin typeface="+mj-lt"/>
                      </a:endParaRPr>
                    </a:p>
                  </a:txBody>
                  <a:tcPr/>
                </a:tc>
                <a:tc>
                  <a:txBody>
                    <a:bodyPr/>
                    <a:lstStyle/>
                    <a:p>
                      <a:pPr algn="ctr"/>
                      <a:r>
                        <a:rPr lang="en-GB" sz="2100" dirty="0" smtClean="0">
                          <a:latin typeface="+mj-lt"/>
                        </a:rPr>
                        <a:t>Jordan Atomic Energy Commission</a:t>
                      </a:r>
                      <a:endParaRPr lang="en-GB" sz="2100" dirty="0">
                        <a:latin typeface="+mj-lt"/>
                      </a:endParaRPr>
                    </a:p>
                  </a:txBody>
                  <a:tcPr/>
                </a:tc>
                <a:extLst>
                  <a:ext uri="{0D108BD9-81ED-4DB2-BD59-A6C34878D82A}">
                    <a16:rowId xmlns="" xmlns:a16="http://schemas.microsoft.com/office/drawing/2014/main" val="10004"/>
                  </a:ext>
                </a:extLst>
              </a:tr>
              <a:tr h="370840">
                <a:tc>
                  <a:txBody>
                    <a:bodyPr/>
                    <a:lstStyle/>
                    <a:p>
                      <a:pPr algn="ctr"/>
                      <a:r>
                        <a:rPr lang="en-GB" sz="2100" dirty="0" smtClean="0">
                          <a:latin typeface="+mj-lt"/>
                        </a:rPr>
                        <a:t>Lebanon </a:t>
                      </a:r>
                      <a:endParaRPr lang="en-GB" sz="2100" dirty="0">
                        <a:latin typeface="+mj-lt"/>
                      </a:endParaRPr>
                    </a:p>
                  </a:txBody>
                  <a:tcPr/>
                </a:tc>
                <a:tc>
                  <a:txBody>
                    <a:bodyPr/>
                    <a:lstStyle/>
                    <a:p>
                      <a:pPr algn="ctr"/>
                      <a:r>
                        <a:rPr lang="en-GB" sz="2100" dirty="0" smtClean="0">
                          <a:latin typeface="+mj-lt"/>
                        </a:rPr>
                        <a:t>Department</a:t>
                      </a:r>
                      <a:r>
                        <a:rPr lang="en-GB" sz="2100" baseline="0" dirty="0" smtClean="0">
                          <a:latin typeface="+mj-lt"/>
                        </a:rPr>
                        <a:t> of Environment Control</a:t>
                      </a:r>
                      <a:endParaRPr lang="en-GB" sz="2100" dirty="0">
                        <a:latin typeface="+mj-lt"/>
                      </a:endParaRPr>
                    </a:p>
                  </a:txBody>
                  <a:tcPr/>
                </a:tc>
                <a:extLst>
                  <a:ext uri="{0D108BD9-81ED-4DB2-BD59-A6C34878D82A}">
                    <a16:rowId xmlns="" xmlns:a16="http://schemas.microsoft.com/office/drawing/2014/main" val="10005"/>
                  </a:ext>
                </a:extLst>
              </a:tr>
              <a:tr h="370840">
                <a:tc>
                  <a:txBody>
                    <a:bodyPr/>
                    <a:lstStyle/>
                    <a:p>
                      <a:pPr algn="ctr"/>
                      <a:r>
                        <a:rPr lang="en-GB" sz="2100" dirty="0" smtClean="0">
                          <a:latin typeface="+mj-lt"/>
                        </a:rPr>
                        <a:t>Qatar</a:t>
                      </a:r>
                      <a:endParaRPr lang="en-GB" sz="2100" dirty="0">
                        <a:latin typeface="+mj-lt"/>
                      </a:endParaRPr>
                    </a:p>
                  </a:txBody>
                  <a:tcPr/>
                </a:tc>
                <a:tc>
                  <a:txBody>
                    <a:bodyPr/>
                    <a:lstStyle/>
                    <a:p>
                      <a:pPr algn="ctr"/>
                      <a:r>
                        <a:rPr lang="en-GB" sz="2100" dirty="0" smtClean="0">
                          <a:latin typeface="+mj-lt"/>
                        </a:rPr>
                        <a:t>Ministry</a:t>
                      </a:r>
                      <a:r>
                        <a:rPr lang="en-GB" sz="2100" baseline="0" dirty="0" smtClean="0">
                          <a:latin typeface="+mj-lt"/>
                        </a:rPr>
                        <a:t> of Environment</a:t>
                      </a:r>
                      <a:endParaRPr lang="en-GB" sz="2100" dirty="0">
                        <a:latin typeface="+mj-lt"/>
                      </a:endParaRPr>
                    </a:p>
                  </a:txBody>
                  <a:tcPr/>
                </a:tc>
                <a:extLst>
                  <a:ext uri="{0D108BD9-81ED-4DB2-BD59-A6C34878D82A}">
                    <a16:rowId xmlns="" xmlns:a16="http://schemas.microsoft.com/office/drawing/2014/main" val="10006"/>
                  </a:ext>
                </a:extLst>
              </a:tr>
              <a:tr h="370840">
                <a:tc>
                  <a:txBody>
                    <a:bodyPr/>
                    <a:lstStyle/>
                    <a:p>
                      <a:pPr algn="ctr"/>
                      <a:r>
                        <a:rPr lang="en-GB" sz="2100" dirty="0" smtClean="0">
                          <a:latin typeface="+mj-lt"/>
                        </a:rPr>
                        <a:t>Saudi Arabia</a:t>
                      </a:r>
                      <a:endParaRPr lang="en-GB" sz="2100" dirty="0">
                        <a:latin typeface="+mj-lt"/>
                      </a:endParaRPr>
                    </a:p>
                  </a:txBody>
                  <a:tcPr/>
                </a:tc>
                <a:tc>
                  <a:txBody>
                    <a:bodyPr/>
                    <a:lstStyle/>
                    <a:p>
                      <a:pPr algn="ctr"/>
                      <a:r>
                        <a:rPr lang="en-GB" sz="2100" dirty="0" smtClean="0">
                          <a:latin typeface="+mj-lt"/>
                        </a:rPr>
                        <a:t>King Abdul-Aziz City for Sciences and</a:t>
                      </a:r>
                      <a:r>
                        <a:rPr lang="en-GB" sz="2100" baseline="0" dirty="0" smtClean="0">
                          <a:latin typeface="+mj-lt"/>
                        </a:rPr>
                        <a:t> Technology</a:t>
                      </a:r>
                      <a:endParaRPr lang="en-GB" sz="2100" dirty="0">
                        <a:latin typeface="+mj-lt"/>
                      </a:endParaRPr>
                    </a:p>
                  </a:txBody>
                  <a:tcPr/>
                </a:tc>
                <a:extLst>
                  <a:ext uri="{0D108BD9-81ED-4DB2-BD59-A6C34878D82A}">
                    <a16:rowId xmlns="" xmlns:a16="http://schemas.microsoft.com/office/drawing/2014/main" val="10007"/>
                  </a:ext>
                </a:extLst>
              </a:tr>
              <a:tr h="370840">
                <a:tc>
                  <a:txBody>
                    <a:bodyPr/>
                    <a:lstStyle/>
                    <a:p>
                      <a:pPr algn="ctr"/>
                      <a:r>
                        <a:rPr lang="en-GB" sz="2100" dirty="0" smtClean="0">
                          <a:latin typeface="+mj-lt"/>
                        </a:rPr>
                        <a:t>USA</a:t>
                      </a:r>
                      <a:endParaRPr lang="en-GB" sz="2100" dirty="0">
                        <a:latin typeface="+mj-lt"/>
                      </a:endParaRPr>
                    </a:p>
                  </a:txBody>
                  <a:tcPr/>
                </a:tc>
                <a:tc>
                  <a:txBody>
                    <a:bodyPr/>
                    <a:lstStyle/>
                    <a:p>
                      <a:pPr algn="ctr"/>
                      <a:r>
                        <a:rPr lang="en-GB" sz="2100" dirty="0" smtClean="0">
                          <a:latin typeface="+mj-lt"/>
                        </a:rPr>
                        <a:t>Department</a:t>
                      </a:r>
                      <a:r>
                        <a:rPr lang="en-GB" sz="2100" baseline="0" dirty="0" smtClean="0">
                          <a:latin typeface="+mj-lt"/>
                        </a:rPr>
                        <a:t> of Energy</a:t>
                      </a:r>
                      <a:endParaRPr lang="en-GB" sz="2100" dirty="0">
                        <a:latin typeface="+mj-lt"/>
                      </a:endParaRPr>
                    </a:p>
                  </a:txBody>
                  <a:tcPr/>
                </a:tc>
                <a:extLst>
                  <a:ext uri="{0D108BD9-81ED-4DB2-BD59-A6C34878D82A}">
                    <a16:rowId xmlns="" xmlns:a16="http://schemas.microsoft.com/office/drawing/2014/main" val="10008"/>
                  </a:ext>
                </a:extLst>
              </a:tr>
            </a:tbl>
          </a:graphicData>
        </a:graphic>
      </p:graphicFrame>
      <p:sp>
        <p:nvSpPr>
          <p:cNvPr id="37922" name="TextBox 1"/>
          <p:cNvSpPr txBox="1">
            <a:spLocks noChangeArrowheads="1"/>
          </p:cNvSpPr>
          <p:nvPr/>
        </p:nvSpPr>
        <p:spPr bwMode="auto">
          <a:xfrm>
            <a:off x="2590800" y="304800"/>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b="1">
                <a:solidFill>
                  <a:schemeClr val="tx1"/>
                </a:solidFill>
                <a:latin typeface="Franklin Gothic Book" panose="020B0503020102020204" pitchFamily="34" charset="0"/>
              </a:rPr>
              <a:t>Characterization</a:t>
            </a:r>
            <a:r>
              <a:rPr lang="en-US" altLang="en-US">
                <a:solidFill>
                  <a:schemeClr val="tx1"/>
                </a:solidFill>
                <a:latin typeface="Franklin Gothic Book" panose="020B0503020102020204"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762000"/>
          <a:ext cx="7848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9517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39" name="Group 3"/>
          <p:cNvGrpSpPr>
            <a:grpSpLocks/>
          </p:cNvGrpSpPr>
          <p:nvPr/>
        </p:nvGrpSpPr>
        <p:grpSpPr bwMode="auto">
          <a:xfrm>
            <a:off x="2209800" y="304800"/>
            <a:ext cx="4899025" cy="685800"/>
            <a:chOff x="1892" y="2722217"/>
            <a:chExt cx="3549690" cy="1774845"/>
          </a:xfrm>
        </p:grpSpPr>
        <p:sp>
          <p:nvSpPr>
            <p:cNvPr id="5" name="Rectangle 4"/>
            <p:cNvSpPr/>
            <p:nvPr/>
          </p:nvSpPr>
          <p:spPr>
            <a:xfrm>
              <a:off x="1892" y="2722217"/>
              <a:ext cx="3549690" cy="1774845"/>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Rectangle 5"/>
            <p:cNvSpPr/>
            <p:nvPr/>
          </p:nvSpPr>
          <p:spPr>
            <a:xfrm>
              <a:off x="1892" y="2722217"/>
              <a:ext cx="3549690" cy="1774845"/>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1778000" eaLnBrk="1" fontAlgn="auto" hangingPunct="1">
                <a:lnSpc>
                  <a:spcPct val="90000"/>
                </a:lnSpc>
                <a:spcAft>
                  <a:spcPct val="35000"/>
                </a:spcAft>
                <a:defRPr/>
              </a:pPr>
              <a:r>
                <a:rPr lang="en-US" sz="4000" dirty="0"/>
                <a:t>Short Term Stability </a:t>
              </a:r>
            </a:p>
          </p:txBody>
        </p:sp>
      </p:grpSp>
      <p:sp>
        <p:nvSpPr>
          <p:cNvPr id="39940" name="Rectangle 6"/>
          <p:cNvSpPr>
            <a:spLocks noChangeArrowheads="1"/>
          </p:cNvSpPr>
          <p:nvPr/>
        </p:nvSpPr>
        <p:spPr bwMode="auto">
          <a:xfrm>
            <a:off x="685800" y="1371600"/>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Char char="-"/>
            </a:pPr>
            <a:r>
              <a:rPr lang="en-GB" altLang="en-US" b="1">
                <a:solidFill>
                  <a:schemeClr val="tx1"/>
                </a:solidFill>
                <a:latin typeface="Arial" panose="020B0604020202020204" pitchFamily="34" charset="0"/>
              </a:rPr>
              <a:t>Short-term stability (transport conditions):</a:t>
            </a:r>
          </a:p>
          <a:p>
            <a:pPr eaLnBrk="1" hangingPunct="1">
              <a:spcBef>
                <a:spcPct val="0"/>
              </a:spcBef>
              <a:buClrTx/>
              <a:buSzTx/>
              <a:buFontTx/>
              <a:buNone/>
            </a:pPr>
            <a:r>
              <a:rPr lang="en-GB" altLang="en-US" b="1">
                <a:solidFill>
                  <a:schemeClr val="tx1"/>
                </a:solidFill>
                <a:latin typeface="Arial" panose="020B0604020202020204" pitchFamily="34" charset="0"/>
              </a:rPr>
              <a:t>   Carried out at different temperatures (-50°C – 70°C).</a:t>
            </a:r>
          </a:p>
          <a:p>
            <a:pPr eaLnBrk="1" hangingPunct="1">
              <a:spcBef>
                <a:spcPct val="0"/>
              </a:spcBef>
              <a:buClrTx/>
              <a:buSzTx/>
              <a:buFontTx/>
              <a:buNone/>
            </a:pPr>
            <a:r>
              <a:rPr lang="en-GB" altLang="en-US" b="1">
                <a:solidFill>
                  <a:schemeClr val="tx1"/>
                </a:solidFill>
                <a:latin typeface="Arial" panose="020B0604020202020204" pitchFamily="34" charset="0"/>
              </a:rPr>
              <a:t>   Takes typically 1 to 2 months.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84772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Group 2"/>
          <p:cNvGrpSpPr>
            <a:grpSpLocks/>
          </p:cNvGrpSpPr>
          <p:nvPr/>
        </p:nvGrpSpPr>
        <p:grpSpPr bwMode="auto">
          <a:xfrm>
            <a:off x="1524000" y="381000"/>
            <a:ext cx="6629400" cy="811213"/>
            <a:chOff x="4297017" y="2722217"/>
            <a:chExt cx="3549690" cy="1774845"/>
          </a:xfrm>
        </p:grpSpPr>
        <p:sp>
          <p:nvSpPr>
            <p:cNvPr id="4" name="Rectangle 3"/>
            <p:cNvSpPr/>
            <p:nvPr/>
          </p:nvSpPr>
          <p:spPr>
            <a:xfrm>
              <a:off x="4297017" y="2722217"/>
              <a:ext cx="3549690" cy="1774845"/>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 name="Rectangle 4"/>
            <p:cNvSpPr/>
            <p:nvPr/>
          </p:nvSpPr>
          <p:spPr>
            <a:xfrm>
              <a:off x="4297017" y="2722217"/>
              <a:ext cx="3549690" cy="1774845"/>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1778000" eaLnBrk="1" fontAlgn="auto" hangingPunct="1">
                <a:lnSpc>
                  <a:spcPct val="90000"/>
                </a:lnSpc>
                <a:spcAft>
                  <a:spcPct val="35000"/>
                </a:spcAft>
                <a:defRPr/>
              </a:pPr>
              <a:r>
                <a:rPr lang="en-US" sz="4000" dirty="0"/>
                <a:t>Long Term Stability </a:t>
              </a:r>
            </a:p>
          </p:txBody>
        </p:sp>
      </p:grpSp>
      <p:sp>
        <p:nvSpPr>
          <p:cNvPr id="40964" name="Rectangle 5"/>
          <p:cNvSpPr>
            <a:spLocks noChangeArrowheads="1"/>
          </p:cNvSpPr>
          <p:nvPr/>
        </p:nvSpPr>
        <p:spPr bwMode="auto">
          <a:xfrm>
            <a:off x="457200" y="15240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Char char="-"/>
            </a:pPr>
            <a:r>
              <a:rPr lang="en-GB" altLang="en-US" sz="2000" b="1">
                <a:solidFill>
                  <a:schemeClr val="tx1"/>
                </a:solidFill>
                <a:latin typeface="Arial" panose="020B0604020202020204" pitchFamily="34" charset="0"/>
              </a:rPr>
              <a:t>Long-term stability (storage conditions):</a:t>
            </a:r>
          </a:p>
          <a:p>
            <a:pPr eaLnBrk="1" hangingPunct="1">
              <a:spcBef>
                <a:spcPct val="0"/>
              </a:spcBef>
              <a:buClrTx/>
              <a:buSzTx/>
              <a:buFontTx/>
              <a:buNone/>
            </a:pPr>
            <a:r>
              <a:rPr lang="en-GB" altLang="en-US" sz="2000" b="1">
                <a:solidFill>
                  <a:schemeClr val="tx1"/>
                </a:solidFill>
                <a:latin typeface="Arial" panose="020B0604020202020204" pitchFamily="34" charset="0"/>
              </a:rPr>
              <a:t>    Lasts for 12 to 36 months.</a:t>
            </a:r>
          </a:p>
          <a:p>
            <a:pPr eaLnBrk="1" hangingPunct="1">
              <a:spcBef>
                <a:spcPct val="0"/>
              </a:spcBef>
              <a:buClrTx/>
              <a:buSzTx/>
              <a:buFontTx/>
              <a:buNone/>
            </a:pPr>
            <a:r>
              <a:rPr lang="en-GB" altLang="en-US" sz="2000" b="1">
                <a:solidFill>
                  <a:schemeClr val="tx1"/>
                </a:solidFill>
                <a:latin typeface="Arial" panose="020B0604020202020204" pitchFamily="34" charset="0"/>
              </a:rPr>
              <a:t>    Repeatability conditions must apply, to lower uncertainty.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6"/>
          <p:cNvGrpSpPr>
            <a:grpSpLocks/>
          </p:cNvGrpSpPr>
          <p:nvPr/>
        </p:nvGrpSpPr>
        <p:grpSpPr bwMode="auto">
          <a:xfrm>
            <a:off x="2819400" y="461620"/>
            <a:ext cx="609600" cy="686553"/>
            <a:chOff x="4419600" y="2286000"/>
            <a:chExt cx="762000" cy="838200"/>
          </a:xfrm>
        </p:grpSpPr>
        <p:sp>
          <p:nvSpPr>
            <p:cNvPr id="4" name="Plus 3"/>
            <p:cNvSpPr/>
            <p:nvPr/>
          </p:nvSpPr>
          <p:spPr>
            <a:xfrm>
              <a:off x="4419600" y="2286000"/>
              <a:ext cx="762000" cy="685800"/>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 name="Rounded Rectangle 4"/>
            <p:cNvSpPr/>
            <p:nvPr/>
          </p:nvSpPr>
          <p:spPr>
            <a:xfrm>
              <a:off x="4419600" y="2971800"/>
              <a:ext cx="762000" cy="152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200"/>
            </a:p>
          </p:txBody>
        </p:sp>
      </p:grpSp>
      <p:sp>
        <p:nvSpPr>
          <p:cNvPr id="6" name="TextBox 5"/>
          <p:cNvSpPr txBox="1"/>
          <p:nvPr/>
        </p:nvSpPr>
        <p:spPr>
          <a:xfrm>
            <a:off x="228600" y="533400"/>
            <a:ext cx="2895600" cy="646331"/>
          </a:xfrm>
          <a:prstGeom prst="rect">
            <a:avLst/>
          </a:prstGeom>
          <a:noFill/>
        </p:spPr>
        <p:txBody>
          <a:bodyPr>
            <a:spAutoFit/>
          </a:bodyPr>
          <a:lstStyle/>
          <a:p>
            <a:pPr eaLnBrk="1" fontAlgn="auto" hangingPunct="1">
              <a:spcBef>
                <a:spcPts val="0"/>
              </a:spcBef>
              <a:spcAft>
                <a:spcPts val="0"/>
              </a:spcAft>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True Value </a:t>
            </a:r>
          </a:p>
        </p:txBody>
      </p:sp>
      <p:sp>
        <p:nvSpPr>
          <p:cNvPr id="8" name="TextBox 7"/>
          <p:cNvSpPr txBox="1"/>
          <p:nvPr/>
        </p:nvSpPr>
        <p:spPr>
          <a:xfrm>
            <a:off x="3581400" y="410931"/>
            <a:ext cx="3581400" cy="830997"/>
          </a:xfrm>
          <a:prstGeom prst="rect">
            <a:avLst/>
          </a:prstGeom>
          <a:noFill/>
        </p:spPr>
        <p:txBody>
          <a:bodyPr>
            <a:spAutoFit/>
          </a:bodyPr>
          <a:lstStyle/>
          <a:p>
            <a:pPr eaLnBrk="1" fontAlgn="auto" hangingPunct="1">
              <a:spcBef>
                <a:spcPts val="0"/>
              </a:spcBef>
              <a:spcAft>
                <a:spcPts val="0"/>
              </a:spcAft>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Uncertainty</a:t>
            </a:r>
            <a:r>
              <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a:t>
            </a:r>
          </a:p>
        </p:txBody>
      </p:sp>
      <p:sp>
        <p:nvSpPr>
          <p:cNvPr id="9" name="TextBox 8"/>
          <p:cNvSpPr txBox="1">
            <a:spLocks noChangeArrowheads="1"/>
          </p:cNvSpPr>
          <p:nvPr/>
        </p:nvSpPr>
        <p:spPr bwMode="auto">
          <a:xfrm>
            <a:off x="1371600" y="1207713"/>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chemeClr val="tx1"/>
                </a:solidFill>
                <a:latin typeface="Franklin Gothic Book" panose="020B0503020102020204" pitchFamily="34" charset="0"/>
              </a:rPr>
              <a:t>Significance level of 0.05</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42" y="1976513"/>
            <a:ext cx="78962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1066800" y="3131253"/>
            <a:ext cx="57912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50000"/>
              </a:lnSpc>
              <a:spcBef>
                <a:spcPct val="0"/>
              </a:spcBef>
              <a:buClrTx/>
              <a:buSzTx/>
              <a:buFontTx/>
              <a:buNone/>
            </a:pPr>
            <a:r>
              <a:rPr lang="en-US" altLang="en-US" sz="2400" b="1" dirty="0">
                <a:solidFill>
                  <a:srgbClr val="002060"/>
                </a:solidFill>
                <a:latin typeface="Franklin Gothic Book" panose="020B0503020102020204" pitchFamily="34" charset="0"/>
              </a:rPr>
              <a:t>U char. : characterization.</a:t>
            </a:r>
          </a:p>
          <a:p>
            <a:pPr algn="just" eaLnBrk="1" hangingPunct="1">
              <a:lnSpc>
                <a:spcPct val="150000"/>
              </a:lnSpc>
              <a:spcBef>
                <a:spcPct val="0"/>
              </a:spcBef>
              <a:buClrTx/>
              <a:buSzTx/>
              <a:buFontTx/>
              <a:buNone/>
            </a:pPr>
            <a:r>
              <a:rPr lang="en-US" altLang="en-US" sz="2400" b="1" dirty="0">
                <a:solidFill>
                  <a:srgbClr val="002060"/>
                </a:solidFill>
                <a:latin typeface="Franklin Gothic Book" panose="020B0503020102020204" pitchFamily="34" charset="0"/>
              </a:rPr>
              <a:t>U bb : between bottle.</a:t>
            </a:r>
          </a:p>
          <a:p>
            <a:pPr algn="just" eaLnBrk="1" hangingPunct="1">
              <a:lnSpc>
                <a:spcPct val="150000"/>
              </a:lnSpc>
              <a:spcBef>
                <a:spcPct val="0"/>
              </a:spcBef>
              <a:buClrTx/>
              <a:buSzTx/>
              <a:buFontTx/>
              <a:buNone/>
            </a:pPr>
            <a:r>
              <a:rPr lang="en-US" altLang="en-US" sz="2400" b="1" dirty="0">
                <a:solidFill>
                  <a:srgbClr val="002060"/>
                </a:solidFill>
                <a:latin typeface="Franklin Gothic Book" panose="020B0503020102020204" pitchFamily="34" charset="0"/>
              </a:rPr>
              <a:t>U </a:t>
            </a:r>
            <a:r>
              <a:rPr lang="en-US" altLang="en-US" sz="2400" b="1" dirty="0" err="1">
                <a:solidFill>
                  <a:srgbClr val="002060"/>
                </a:solidFill>
                <a:latin typeface="Franklin Gothic Book" panose="020B0503020102020204" pitchFamily="34" charset="0"/>
              </a:rPr>
              <a:t>lts</a:t>
            </a:r>
            <a:r>
              <a:rPr lang="en-US" altLang="en-US" sz="2400" b="1" dirty="0">
                <a:solidFill>
                  <a:srgbClr val="002060"/>
                </a:solidFill>
                <a:latin typeface="Franklin Gothic Book" panose="020B0503020102020204" pitchFamily="34" charset="0"/>
              </a:rPr>
              <a:t> : Long term stability. </a:t>
            </a:r>
          </a:p>
          <a:p>
            <a:pPr algn="just" eaLnBrk="1" hangingPunct="1">
              <a:lnSpc>
                <a:spcPct val="150000"/>
              </a:lnSpc>
              <a:spcBef>
                <a:spcPct val="0"/>
              </a:spcBef>
              <a:buClrTx/>
              <a:buSzTx/>
              <a:buFontTx/>
              <a:buNone/>
            </a:pPr>
            <a:r>
              <a:rPr lang="en-US" altLang="en-US" sz="2400" b="1" dirty="0">
                <a:solidFill>
                  <a:srgbClr val="002060"/>
                </a:solidFill>
                <a:latin typeface="Franklin Gothic Book" panose="020B0503020102020204" pitchFamily="34" charset="0"/>
              </a:rPr>
              <a:t>U </a:t>
            </a:r>
            <a:r>
              <a:rPr lang="en-US" altLang="en-US" sz="2400" b="1" dirty="0" err="1">
                <a:solidFill>
                  <a:srgbClr val="002060"/>
                </a:solidFill>
                <a:latin typeface="Franklin Gothic Book" panose="020B0503020102020204" pitchFamily="34" charset="0"/>
              </a:rPr>
              <a:t>sts</a:t>
            </a:r>
            <a:r>
              <a:rPr lang="en-US" altLang="en-US" sz="2400" b="1" dirty="0">
                <a:solidFill>
                  <a:srgbClr val="002060"/>
                </a:solidFill>
                <a:latin typeface="Franklin Gothic Book" panose="020B0503020102020204" pitchFamily="34" charset="0"/>
              </a:rPr>
              <a:t> : Short term stability.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522033" y="1165739"/>
            <a:ext cx="4221091" cy="9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57" tIns="31929" rIns="63857" bIns="319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586405" eaLnBrk="1" hangingPunct="1">
              <a:spcBef>
                <a:spcPct val="30000"/>
              </a:spcBef>
            </a:pPr>
            <a:r>
              <a:rPr lang="en-GB" altLang="en-US" sz="770" b="1" i="1">
                <a:solidFill>
                  <a:srgbClr val="222268"/>
                </a:solidFill>
              </a:rPr>
              <a:t>The challenge…</a:t>
            </a:r>
          </a:p>
          <a:p>
            <a:pPr defTabSz="586405" eaLnBrk="1" hangingPunct="1"/>
            <a:r>
              <a:rPr lang="en-GB" altLang="en-US" sz="705">
                <a:solidFill>
                  <a:srgbClr val="000000"/>
                </a:solidFill>
              </a:rPr>
              <a:t>Reference Materials (RMs) for validation of analytical methods and assurance of the quality, validity  and  metrological  traceability of   the analytical results have still not been widely used  in ARASIA Member States. This is due to the scarcity of  specific RMs to meet the specific regional needs, regulatory and customs constraint, and high cost of the RMs. The challenge was to develop  the capabilities and establish cooperation among the ARASIA Member States’  laboratories in the  preparation and  certification of  matrix RMs which meet  specific  national and regional  needs according to internationally agreed standards.</a:t>
            </a:r>
            <a:endParaRPr lang="en-US" altLang="en-US" sz="705">
              <a:solidFill>
                <a:srgbClr val="000000"/>
              </a:solidFill>
            </a:endParaRPr>
          </a:p>
        </p:txBody>
      </p:sp>
      <p:sp>
        <p:nvSpPr>
          <p:cNvPr id="2051" name="Rectangle 6"/>
          <p:cNvSpPr>
            <a:spLocks noChangeArrowheads="1"/>
          </p:cNvSpPr>
          <p:nvPr/>
        </p:nvSpPr>
        <p:spPr bwMode="auto">
          <a:xfrm>
            <a:off x="2550540" y="2078984"/>
            <a:ext cx="2483175" cy="2243796"/>
          </a:xfrm>
          <a:prstGeom prst="rect">
            <a:avLst/>
          </a:prstGeom>
          <a:noFill/>
          <a:ln>
            <a:noFill/>
          </a:ln>
          <a:extLst/>
        </p:spPr>
        <p:txBody>
          <a:bodyPr lIns="63857" tIns="31929" rIns="63857" bIns="31929">
            <a:spAutoFit/>
          </a:bodyPr>
          <a:lstStyle/>
          <a:p>
            <a:pPr marL="109951" indent="-109951" defTabSz="586405" eaLnBrk="1" hangingPunct="1">
              <a:spcBef>
                <a:spcPct val="30000"/>
              </a:spcBef>
              <a:defRPr/>
            </a:pPr>
            <a:r>
              <a:rPr lang="en-GB" sz="770" b="1" i="1" dirty="0">
                <a:solidFill>
                  <a:srgbClr val="222268"/>
                </a:solidFill>
                <a:latin typeface="Arial" charset="0"/>
                <a:cs typeface="Arial" charset="0"/>
              </a:rPr>
              <a:t>The project…</a:t>
            </a:r>
          </a:p>
          <a:p>
            <a:pPr marL="109951" indent="-109951" algn="just" defTabSz="586405" eaLnBrk="1" hangingPunct="1">
              <a:spcBef>
                <a:spcPct val="30000"/>
              </a:spcBef>
              <a:defRPr/>
            </a:pPr>
            <a:r>
              <a:rPr lang="en-GB" sz="673" dirty="0">
                <a:solidFill>
                  <a:srgbClr val="000000"/>
                </a:solidFill>
                <a:latin typeface="Arial" charset="0"/>
                <a:cs typeface="Arial" charset="0"/>
              </a:rPr>
              <a:t>The IAEA Technical Cooperation projects RAS1017  aimed at improving the quality, comparability and reliability of measurement results produced  by ARASIA member state laboratories to provide appropriate analytical services to support decision and policy makers through capacity building of ARASIA Member States laboratories   in preparation and certification of the needed reference materials  on a regional scale. </a:t>
            </a:r>
          </a:p>
          <a:p>
            <a:pPr marL="109951" indent="-109951" algn="just" defTabSz="586405" eaLnBrk="1" hangingPunct="1">
              <a:spcBef>
                <a:spcPct val="30000"/>
              </a:spcBef>
              <a:defRPr/>
            </a:pPr>
            <a:r>
              <a:rPr lang="en-GB" sz="673" dirty="0">
                <a:solidFill>
                  <a:srgbClr val="000000"/>
                </a:solidFill>
                <a:latin typeface="Arial" charset="0"/>
                <a:cs typeface="Arial" charset="0"/>
              </a:rPr>
              <a:t>The Uranium ore material was collected in central Jordan, processed and tested for homogeneity and bottled in the laboratories of JAEC under closed cooperation with the IAEA experts. The material was characterized using group of laboratories from the region (Jordan, Lebanon, Qatar, Saudi Arabia), Europe (Belgium and Hungary), USA and the IAEA.</a:t>
            </a:r>
          </a:p>
          <a:p>
            <a:pPr marL="109951" indent="-109951" algn="just" defTabSz="586405" eaLnBrk="1" hangingPunct="1">
              <a:spcBef>
                <a:spcPct val="30000"/>
              </a:spcBef>
              <a:defRPr/>
            </a:pPr>
            <a:r>
              <a:rPr lang="en-GB" sz="673" i="1" dirty="0">
                <a:solidFill>
                  <a:srgbClr val="000000"/>
                </a:solidFill>
                <a:latin typeface="Arial" charset="0"/>
                <a:cs typeface="Arial" charset="0"/>
              </a:rPr>
              <a:t>The spiked water was prepared at the laboratory of AERI of KACST in Saudi Arabia – tested for homogeneity and the reference values were confirmed in the ICP-MS laboratory of the institute.</a:t>
            </a:r>
            <a:endParaRPr lang="en-US" sz="673" i="1" dirty="0">
              <a:solidFill>
                <a:srgbClr val="000000"/>
              </a:solidFill>
              <a:latin typeface="Arial" charset="0"/>
              <a:cs typeface="Arial" charset="0"/>
            </a:endParaRPr>
          </a:p>
        </p:txBody>
      </p:sp>
      <p:sp>
        <p:nvSpPr>
          <p:cNvPr id="2059" name="Text Box 11"/>
          <p:cNvSpPr txBox="1">
            <a:spLocks noChangeArrowheads="1"/>
          </p:cNvSpPr>
          <p:nvPr/>
        </p:nvSpPr>
        <p:spPr bwMode="auto">
          <a:xfrm>
            <a:off x="2527123" y="6489443"/>
            <a:ext cx="4211928" cy="297289"/>
          </a:xfrm>
          <a:prstGeom prst="rect">
            <a:avLst/>
          </a:prstGeom>
          <a:noFill/>
          <a:ln w="3175">
            <a:solidFill>
              <a:schemeClr val="accent6">
                <a:lumMod val="75000"/>
              </a:schemeClr>
            </a:solidFill>
            <a:miter lim="800000"/>
            <a:headEnd/>
            <a:tailEnd/>
          </a:ln>
          <a:extLst/>
        </p:spPr>
        <p:txBody>
          <a:bodyPr lIns="63857" tIns="31929" rIns="63857" bIns="31929"/>
          <a:lstStyle/>
          <a:p>
            <a:pPr defTabSz="586405" eaLnBrk="1" hangingPunct="1">
              <a:spcAft>
                <a:spcPts val="419"/>
              </a:spcAft>
              <a:defRPr/>
            </a:pPr>
            <a:r>
              <a:rPr lang="en-GB" sz="641" b="1" dirty="0">
                <a:solidFill>
                  <a:srgbClr val="2D2D8A">
                    <a:lumMod val="75000"/>
                  </a:srgbClr>
                </a:solidFill>
                <a:latin typeface="Arial" charset="0"/>
                <a:cs typeface="Arial" charset="0"/>
              </a:rPr>
              <a:t>Technical cooperation project RAS/1017:</a:t>
            </a:r>
          </a:p>
        </p:txBody>
      </p:sp>
      <p:sp>
        <p:nvSpPr>
          <p:cNvPr id="2053" name="Rectangle 14"/>
          <p:cNvSpPr>
            <a:spLocks noChangeArrowheads="1"/>
          </p:cNvSpPr>
          <p:nvPr/>
        </p:nvSpPr>
        <p:spPr bwMode="auto">
          <a:xfrm>
            <a:off x="4571492" y="6653360"/>
            <a:ext cx="129026" cy="16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57" tIns="31929" rIns="63857" bIns="319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586405" eaLnBrk="1" hangingPunct="1">
              <a:spcAft>
                <a:spcPts val="417"/>
              </a:spcAft>
            </a:pPr>
            <a:endParaRPr lang="en-US" altLang="en-US" sz="641">
              <a:solidFill>
                <a:srgbClr val="FFFFFF"/>
              </a:solidFill>
            </a:endParaRPr>
          </a:p>
        </p:txBody>
      </p:sp>
      <p:sp>
        <p:nvSpPr>
          <p:cNvPr id="2054" name="Text Box 25"/>
          <p:cNvSpPr txBox="1">
            <a:spLocks noChangeArrowheads="1"/>
          </p:cNvSpPr>
          <p:nvPr/>
        </p:nvSpPr>
        <p:spPr bwMode="auto">
          <a:xfrm>
            <a:off x="6047754" y="936663"/>
            <a:ext cx="795145" cy="18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57" tIns="31929" rIns="63857" bIns="31929"/>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586405" eaLnBrk="1" hangingPunct="1">
              <a:lnSpc>
                <a:spcPct val="75000"/>
              </a:lnSpc>
              <a:spcAft>
                <a:spcPts val="417"/>
              </a:spcAft>
            </a:pPr>
            <a:r>
              <a:rPr lang="en-GB" altLang="en-US" sz="577">
                <a:solidFill>
                  <a:srgbClr val="FFFFFF"/>
                </a:solidFill>
              </a:rPr>
              <a:t>September 2010</a:t>
            </a:r>
          </a:p>
        </p:txBody>
      </p:sp>
      <p:sp>
        <p:nvSpPr>
          <p:cNvPr id="2055" name="Text Box 26"/>
          <p:cNvSpPr txBox="1">
            <a:spLocks noChangeArrowheads="1"/>
          </p:cNvSpPr>
          <p:nvPr/>
        </p:nvSpPr>
        <p:spPr bwMode="auto">
          <a:xfrm>
            <a:off x="2541377" y="858268"/>
            <a:ext cx="4202765" cy="39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57" tIns="31929" rIns="63857" bIns="319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586405" eaLnBrk="1" hangingPunct="1">
              <a:lnSpc>
                <a:spcPct val="120000"/>
              </a:lnSpc>
            </a:pPr>
            <a:r>
              <a:rPr lang="en-US" altLang="en-US" sz="898" b="1">
                <a:solidFill>
                  <a:srgbClr val="000000"/>
                </a:solidFill>
                <a:latin typeface="Tahoma" panose="020B0604030504040204" pitchFamily="34" charset="0"/>
                <a:cs typeface="Tahoma" panose="020B0604030504040204" pitchFamily="34" charset="0"/>
              </a:rPr>
              <a:t>Enhancing  </a:t>
            </a:r>
            <a:r>
              <a:rPr lang="en-GB" altLang="en-US" sz="898" b="1">
                <a:solidFill>
                  <a:srgbClr val="000000"/>
                </a:solidFill>
                <a:latin typeface="Tahoma" panose="020B0604030504040204" pitchFamily="34" charset="0"/>
                <a:cs typeface="Tahoma" panose="020B0604030504040204" pitchFamily="34" charset="0"/>
              </a:rPr>
              <a:t>capabilities  for  preparation and certification of  the  Reference Materials </a:t>
            </a:r>
            <a:r>
              <a:rPr lang="en-US" altLang="en-US" sz="898" b="1">
                <a:solidFill>
                  <a:srgbClr val="000000"/>
                </a:solidFill>
                <a:latin typeface="Tahoma" panose="020B0604030504040204" pitchFamily="34" charset="0"/>
                <a:cs typeface="Tahoma" panose="020B0604030504040204" pitchFamily="34" charset="0"/>
              </a:rPr>
              <a:t>in </a:t>
            </a:r>
            <a:r>
              <a:rPr lang="en-GB" altLang="en-US" sz="898" b="1">
                <a:solidFill>
                  <a:srgbClr val="000000"/>
                </a:solidFill>
                <a:latin typeface="Tahoma" panose="020B0604030504040204" pitchFamily="34" charset="0"/>
                <a:cs typeface="Tahoma" panose="020B0604030504040204" pitchFamily="34" charset="0"/>
              </a:rPr>
              <a:t>ARASIA Member States</a:t>
            </a:r>
            <a:endParaRPr lang="en-US" altLang="en-US" sz="898" b="1">
              <a:solidFill>
                <a:srgbClr val="000000"/>
              </a:solidFill>
              <a:latin typeface="Tahoma" panose="020B0604030504040204" pitchFamily="34" charset="0"/>
              <a:cs typeface="Tahoma" panose="020B0604030504040204" pitchFamily="34" charset="0"/>
            </a:endParaRPr>
          </a:p>
        </p:txBody>
      </p:sp>
      <p:sp>
        <p:nvSpPr>
          <p:cNvPr id="2056" name="Rectangle 6"/>
          <p:cNvSpPr>
            <a:spLocks noChangeArrowheads="1"/>
          </p:cNvSpPr>
          <p:nvPr/>
        </p:nvSpPr>
        <p:spPr bwMode="auto">
          <a:xfrm>
            <a:off x="2503707" y="4280141"/>
            <a:ext cx="2943361" cy="235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57" tIns="31929" rIns="63857" bIns="31929">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668338" indent="-1714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09951" indent="-109951" defTabSz="586405" eaLnBrk="1" hangingPunct="1">
              <a:spcBef>
                <a:spcPct val="30000"/>
              </a:spcBef>
            </a:pPr>
            <a:r>
              <a:rPr lang="en-GB" altLang="en-US" sz="770" b="1" i="1">
                <a:solidFill>
                  <a:srgbClr val="222268"/>
                </a:solidFill>
              </a:rPr>
              <a:t>The impact…</a:t>
            </a:r>
          </a:p>
          <a:p>
            <a:pPr marL="109951" indent="-109951" defTabSz="586405" eaLnBrk="1" hangingPunct="1">
              <a:spcBef>
                <a:spcPct val="30000"/>
              </a:spcBef>
            </a:pPr>
            <a:r>
              <a:rPr lang="en-GB" altLang="en-US" sz="770">
                <a:solidFill>
                  <a:srgbClr val="000000"/>
                </a:solidFill>
              </a:rPr>
              <a:t>Improved regional analytical  quality through:</a:t>
            </a:r>
          </a:p>
          <a:p>
            <a:pPr marL="109951" indent="-109951" algn="just" defTabSz="586405" eaLnBrk="1" hangingPunct="1">
              <a:spcBef>
                <a:spcPct val="30000"/>
              </a:spcBef>
              <a:buFontTx/>
              <a:buChar char="•"/>
            </a:pPr>
            <a:r>
              <a:rPr lang="en-US" altLang="en-US" sz="705">
                <a:solidFill>
                  <a:srgbClr val="000000"/>
                </a:solidFill>
              </a:rPr>
              <a:t>Production of two types of RMs:</a:t>
            </a:r>
          </a:p>
          <a:p>
            <a:pPr marL="428605" lvl="1" indent="-109951" algn="just" defTabSz="586405" eaLnBrk="1" hangingPunct="1">
              <a:spcBef>
                <a:spcPct val="30000"/>
              </a:spcBef>
              <a:buFontTx/>
              <a:buChar char="•"/>
            </a:pPr>
            <a:r>
              <a:rPr lang="en-US" altLang="en-US" sz="705">
                <a:solidFill>
                  <a:srgbClr val="000000"/>
                </a:solidFill>
              </a:rPr>
              <a:t>Uranium Ore RM (JAEC 001) certified for 25 major, minor and trace elements for quality control of analytical results (soil, rocks and minerals – contamination of heavy metals, agriculture (P, K– soil nutrition; building material (Ra for RPP)) – The RM certified in February 2014; was distributed to MS in the region and used for QC.</a:t>
            </a:r>
          </a:p>
          <a:p>
            <a:pPr marL="428605" lvl="1" indent="-109951" algn="just" defTabSz="586405" eaLnBrk="1" hangingPunct="1">
              <a:spcBef>
                <a:spcPct val="30000"/>
              </a:spcBef>
              <a:buFontTx/>
              <a:buChar char="•"/>
            </a:pPr>
            <a:r>
              <a:rPr lang="en-US" altLang="en-US" sz="705">
                <a:solidFill>
                  <a:srgbClr val="000000"/>
                </a:solidFill>
              </a:rPr>
              <a:t>Spiked water RM certified for 10 trace elements used for assuring the quality of drinking water ensuring the safety of drinking water. This RM was distributed JOR, LEB, OMA, YEM for water quality check in 2014. It was used in SAU in 4 laboratories for bottled drinking water produced in SAU.</a:t>
            </a:r>
          </a:p>
          <a:p>
            <a:pPr marL="109951" indent="-109951" algn="just" defTabSz="586405" eaLnBrk="1" hangingPunct="1">
              <a:spcBef>
                <a:spcPct val="30000"/>
              </a:spcBef>
              <a:buFontTx/>
              <a:buChar char="•"/>
            </a:pPr>
            <a:r>
              <a:rPr lang="en-US" altLang="en-US" sz="705">
                <a:solidFill>
                  <a:srgbClr val="000000"/>
                </a:solidFill>
              </a:rPr>
              <a:t>Certification report published as IAEA Technical Report and made available on the web and distributed to interested MSs – to disseminate information &amp; education value of methods use in experts laboratory (best practices)</a:t>
            </a:r>
          </a:p>
          <a:p>
            <a:pPr marL="109951" indent="-109951" algn="just" defTabSz="586405" eaLnBrk="1" hangingPunct="1">
              <a:spcBef>
                <a:spcPct val="30000"/>
              </a:spcBef>
              <a:buFontTx/>
              <a:buChar char="•"/>
            </a:pPr>
            <a:endParaRPr lang="en-US" altLang="en-US" sz="770">
              <a:solidFill>
                <a:srgbClr val="000000"/>
              </a:solidFill>
            </a:endParaRPr>
          </a:p>
        </p:txBody>
      </p:sp>
      <p:sp>
        <p:nvSpPr>
          <p:cNvPr id="2057" name="TextBox 3"/>
          <p:cNvSpPr txBox="1">
            <a:spLocks noChangeArrowheads="1"/>
          </p:cNvSpPr>
          <p:nvPr/>
        </p:nvSpPr>
        <p:spPr bwMode="auto">
          <a:xfrm>
            <a:off x="4776132" y="710642"/>
            <a:ext cx="1781695" cy="18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586405" eaLnBrk="1" hangingPunct="1"/>
            <a:r>
              <a:rPr lang="en-GB" altLang="en-US" sz="577">
                <a:solidFill>
                  <a:srgbClr val="000000"/>
                </a:solidFill>
              </a:rPr>
              <a:t>2014</a:t>
            </a:r>
          </a:p>
        </p:txBody>
      </p:sp>
      <p:sp>
        <p:nvSpPr>
          <p:cNvPr id="2058" name="Rectangle 14"/>
          <p:cNvSpPr>
            <a:spLocks noChangeArrowheads="1"/>
          </p:cNvSpPr>
          <p:nvPr/>
        </p:nvSpPr>
        <p:spPr bwMode="auto">
          <a:xfrm>
            <a:off x="5126362" y="3263048"/>
            <a:ext cx="1338817" cy="18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586405" eaLnBrk="1" hangingPunct="1"/>
            <a:r>
              <a:rPr lang="en-US" altLang="en-US" sz="577" i="1">
                <a:solidFill>
                  <a:srgbClr val="222268"/>
                </a:solidFill>
                <a:cs typeface="Times New Roman" panose="02020603050405020304" pitchFamily="18" charset="0"/>
              </a:rPr>
              <a:t>Working  Group with  IAEA Expert      </a:t>
            </a:r>
            <a:endParaRPr lang="en-GB" altLang="en-US" sz="577">
              <a:solidFill>
                <a:srgbClr val="222268"/>
              </a:solidFill>
              <a:cs typeface="Times New Roman" panose="02020603050405020304" pitchFamily="18" charset="0"/>
            </a:endParaRPr>
          </a:p>
        </p:txBody>
      </p:sp>
      <p:sp>
        <p:nvSpPr>
          <p:cNvPr id="2" name="Rectangle 14"/>
          <p:cNvSpPr>
            <a:spLocks noChangeArrowheads="1"/>
          </p:cNvSpPr>
          <p:nvPr/>
        </p:nvSpPr>
        <p:spPr bwMode="auto">
          <a:xfrm>
            <a:off x="5352383" y="5599614"/>
            <a:ext cx="1391759" cy="26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586405" eaLnBrk="1" hangingPunct="1"/>
            <a:r>
              <a:rPr lang="en-GB" altLang="en-US" sz="577" i="1">
                <a:solidFill>
                  <a:srgbClr val="222268"/>
                </a:solidFill>
                <a:cs typeface="Times New Roman" panose="02020603050405020304" pitchFamily="18" charset="0"/>
              </a:rPr>
              <a:t>Prepared  Uranium Ore JAEC 001  RMs</a:t>
            </a:r>
          </a:p>
        </p:txBody>
      </p:sp>
      <p:pic>
        <p:nvPicPr>
          <p:cNvPr id="2060" name="Picture 3" descr="I:\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0959" y="4399261"/>
            <a:ext cx="1154539" cy="12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DSC0073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145" y="2198103"/>
            <a:ext cx="1338817" cy="106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988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http://t0.gstatic.com/images?q=tbn:ANd9GcQ4ZaNYi6nmGfS9bR4v_lXV1HgERpJpUJc-rSE0CxQCm4gGNZ5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90600" y="1295400"/>
            <a:ext cx="6705600" cy="3046988"/>
          </a:xfrm>
          <a:prstGeom prst="rect">
            <a:avLst/>
          </a:prstGeom>
          <a:noFill/>
        </p:spPr>
        <p:txBody>
          <a:bodyPr>
            <a:spAutoFit/>
          </a:bodyPr>
          <a:lstStyle/>
          <a:p>
            <a:pPr algn="ctr" eaLnBrk="1" fontAlgn="auto" hangingPunct="1">
              <a:spcBef>
                <a:spcPts val="0"/>
              </a:spcBef>
              <a:spcAft>
                <a:spcPts val="0"/>
              </a:spcAft>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THANK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62403"/>
            <a:ext cx="6629400" cy="625475"/>
          </a:xfrm>
        </p:spPr>
        <p:txBody>
          <a:bodyPr/>
          <a:lstStyle/>
          <a:p>
            <a:pPr algn="ctr" eaLnBrk="1" hangingPunct="1"/>
            <a:r>
              <a:rPr lang="ar-JO" altLang="en-US" sz="2800" b="1" dirty="0" smtClean="0">
                <a:solidFill>
                  <a:schemeClr val="tx1"/>
                </a:solidFill>
                <a:latin typeface="Arial" panose="020B0604020202020204" pitchFamily="34" charset="0"/>
                <a:ea typeface="AngsanaUPC" pitchFamily="18" charset="-120"/>
                <a:cs typeface="Arial" panose="020B0604020202020204" pitchFamily="34" charset="0"/>
              </a:rPr>
              <a:t>المواد المرجعية ذات الشهادة </a:t>
            </a:r>
            <a:r>
              <a:rPr lang="en-US" altLang="en-US" sz="2400" b="1" dirty="0" smtClean="0">
                <a:solidFill>
                  <a:schemeClr val="tx1"/>
                </a:solidFill>
                <a:latin typeface="Arial" panose="020B0604020202020204" pitchFamily="34" charset="0"/>
                <a:ea typeface="AngsanaUPC" pitchFamily="18" charset="-120"/>
                <a:cs typeface="Arial" panose="020B0604020202020204" pitchFamily="34" charset="0"/>
              </a:rPr>
              <a:t/>
            </a:r>
            <a:br>
              <a:rPr lang="en-US" altLang="en-US" sz="2400" b="1" dirty="0" smtClean="0">
                <a:solidFill>
                  <a:schemeClr val="tx1"/>
                </a:solidFill>
                <a:latin typeface="Arial" panose="020B0604020202020204" pitchFamily="34" charset="0"/>
                <a:ea typeface="AngsanaUPC" pitchFamily="18" charset="-120"/>
                <a:cs typeface="Arial" panose="020B0604020202020204" pitchFamily="34" charset="0"/>
              </a:rPr>
            </a:br>
            <a:r>
              <a:rPr lang="en-US" altLang="en-US" dirty="0" smtClean="0"/>
              <a:t>CRM</a:t>
            </a:r>
            <a:endParaRPr lang="en-US" altLang="en-US" sz="2400" b="1" dirty="0" smtClean="0">
              <a:solidFill>
                <a:schemeClr val="tx1"/>
              </a:solidFill>
              <a:latin typeface="Arial" panose="020B0604020202020204" pitchFamily="34" charset="0"/>
              <a:cs typeface="Arial" panose="020B0604020202020204" pitchFamily="34" charset="0"/>
            </a:endParaRPr>
          </a:p>
        </p:txBody>
      </p:sp>
      <p:sp>
        <p:nvSpPr>
          <p:cNvPr id="8195" name="Rectangle 3"/>
          <p:cNvSpPr>
            <a:spLocks noChangeArrowheads="1"/>
          </p:cNvSpPr>
          <p:nvPr/>
        </p:nvSpPr>
        <p:spPr bwMode="auto">
          <a:xfrm>
            <a:off x="417513" y="1524000"/>
            <a:ext cx="68976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rtl="1" eaLnBrk="1" hangingPunct="1">
              <a:spcBef>
                <a:spcPct val="0"/>
              </a:spcBef>
              <a:buClrTx/>
              <a:buSzTx/>
              <a:buFont typeface="Arial" panose="020B0604020202020204" pitchFamily="34" charset="0"/>
              <a:buChar char="•"/>
            </a:pPr>
            <a:r>
              <a:rPr lang="ar-JO" altLang="en-US" sz="2400" b="1" dirty="0">
                <a:solidFill>
                  <a:schemeClr val="tx1"/>
                </a:solidFill>
                <a:latin typeface="Arial" panose="020B0604020202020204" pitchFamily="34" charset="0"/>
                <a:ea typeface="AngsanaUPC" pitchFamily="18" charset="-120"/>
              </a:rPr>
              <a:t>مادة مرجعية مرفقة بشهادة موثقة صادرة عن جهة </a:t>
            </a:r>
            <a:r>
              <a:rPr lang="ar-JO" altLang="en-US" sz="2400" b="1" dirty="0" smtClean="0">
                <a:solidFill>
                  <a:schemeClr val="tx1"/>
                </a:solidFill>
                <a:latin typeface="Arial" panose="020B0604020202020204" pitchFamily="34" charset="0"/>
                <a:ea typeface="AngsanaUPC" pitchFamily="18" charset="-120"/>
              </a:rPr>
              <a:t>مخولة* </a:t>
            </a:r>
            <a:r>
              <a:rPr lang="ar-JO" altLang="en-US" sz="2400" b="1" dirty="0">
                <a:solidFill>
                  <a:schemeClr val="tx1"/>
                </a:solidFill>
                <a:latin typeface="Arial" panose="020B0604020202020204" pitchFamily="34" charset="0"/>
                <a:ea typeface="AngsanaUPC" pitchFamily="18" charset="-120"/>
              </a:rPr>
              <a:t>، تم تحضيرها وفقاً لاجراء ساري المفعول بحيث تبين الشهادة قيمة واحدة محددة أو اكثر للكميات المقاسة و مقدار </a:t>
            </a:r>
            <a:r>
              <a:rPr lang="ar-JO" altLang="en-US" sz="2400" b="1" dirty="0" smtClean="0">
                <a:solidFill>
                  <a:schemeClr val="tx1"/>
                </a:solidFill>
                <a:latin typeface="Arial" panose="020B0604020202020204" pitchFamily="34" charset="0"/>
                <a:ea typeface="AngsanaUPC" pitchFamily="18" charset="-120"/>
              </a:rPr>
              <a:t>ارتياب القياس </a:t>
            </a:r>
            <a:r>
              <a:rPr lang="ar-JO" altLang="en-US" sz="2400" b="1" dirty="0">
                <a:solidFill>
                  <a:schemeClr val="tx1"/>
                </a:solidFill>
                <a:latin typeface="Arial" panose="020B0604020202020204" pitchFamily="34" charset="0"/>
                <a:ea typeface="AngsanaUPC" pitchFamily="18" charset="-120"/>
              </a:rPr>
              <a:t>بالاضافة للسلسلة المترولوجية للقياس </a:t>
            </a:r>
          </a:p>
        </p:txBody>
      </p:sp>
      <p:sp>
        <p:nvSpPr>
          <p:cNvPr id="8196" name="Rectangle 3"/>
          <p:cNvSpPr>
            <a:spLocks noChangeArrowheads="1"/>
          </p:cNvSpPr>
          <p:nvPr/>
        </p:nvSpPr>
        <p:spPr bwMode="auto">
          <a:xfrm>
            <a:off x="990600" y="3657600"/>
            <a:ext cx="685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r>
              <a:rPr lang="ar-JO" altLang="en-US" sz="2400" b="1" dirty="0">
                <a:solidFill>
                  <a:schemeClr val="tx1"/>
                </a:solidFill>
                <a:latin typeface="Arial" panose="020B0604020202020204" pitchFamily="34" charset="0"/>
                <a:ea typeface="AngsanaUPC" pitchFamily="18" charset="-120"/>
              </a:rPr>
              <a:t>الاجراءات المتبعة لانتاج ومنح الشهادة للمواد المرجعية مرفقة في</a:t>
            </a:r>
            <a:r>
              <a:rPr lang="en-US" altLang="en-US" sz="2400" b="1" dirty="0">
                <a:solidFill>
                  <a:schemeClr val="tx1"/>
                </a:solidFill>
                <a:latin typeface="Arial" panose="020B0604020202020204" pitchFamily="34" charset="0"/>
                <a:ea typeface="AngsanaUPC" pitchFamily="18" charset="-120"/>
              </a:rPr>
              <a:t> </a:t>
            </a:r>
            <a:endParaRPr lang="en-US" altLang="en-US" sz="2400" b="1" dirty="0" smtClean="0">
              <a:solidFill>
                <a:schemeClr val="tx1"/>
              </a:solidFill>
              <a:latin typeface="Arial" panose="020B0604020202020204" pitchFamily="34" charset="0"/>
              <a:ea typeface="AngsanaUPC" pitchFamily="18" charset="-120"/>
            </a:endParaRPr>
          </a:p>
          <a:p>
            <a:pPr algn="ctr" eaLnBrk="1" hangingPunct="1">
              <a:spcBef>
                <a:spcPct val="0"/>
              </a:spcBef>
              <a:buClrTx/>
              <a:buSzTx/>
              <a:buFontTx/>
              <a:buNone/>
            </a:pPr>
            <a:r>
              <a:rPr lang="en-US" altLang="en-US" sz="2400" b="1" dirty="0" smtClean="0">
                <a:solidFill>
                  <a:schemeClr val="tx1"/>
                </a:solidFill>
                <a:latin typeface="Arial" panose="020B0604020202020204" pitchFamily="34" charset="0"/>
                <a:ea typeface="AngsanaUPC" pitchFamily="18" charset="-120"/>
              </a:rPr>
              <a:t>ISO Guide 35 +31+33 &amp; ISO17034</a:t>
            </a:r>
            <a:endParaRPr lang="ar-JO" altLang="en-US" sz="2400" b="1" dirty="0" smtClean="0">
              <a:solidFill>
                <a:schemeClr val="tx1"/>
              </a:solidFill>
              <a:latin typeface="Arial" panose="020B0604020202020204" pitchFamily="34" charset="0"/>
              <a:ea typeface="AngsanaUPC" pitchFamily="18" charset="-120"/>
            </a:endParaRPr>
          </a:p>
          <a:p>
            <a:pPr algn="r" eaLnBrk="1" hangingPunct="1">
              <a:spcBef>
                <a:spcPct val="0"/>
              </a:spcBef>
              <a:buClrTx/>
              <a:buSzTx/>
              <a:buFontTx/>
              <a:buNone/>
            </a:pPr>
            <a:r>
              <a:rPr lang="ar-JO" altLang="en-US" sz="2400" b="1" dirty="0" smtClean="0">
                <a:solidFill>
                  <a:schemeClr val="tx1"/>
                </a:solidFill>
                <a:latin typeface="Arial" panose="020B0604020202020204" pitchFamily="34" charset="0"/>
                <a:ea typeface="AngsanaUPC" pitchFamily="18" charset="-120"/>
              </a:rPr>
              <a:t>والتي </a:t>
            </a:r>
            <a:r>
              <a:rPr lang="ar-JO" altLang="en-US" sz="2400" b="1" dirty="0">
                <a:solidFill>
                  <a:schemeClr val="tx1"/>
                </a:solidFill>
                <a:latin typeface="Arial" panose="020B0604020202020204" pitchFamily="34" charset="0"/>
                <a:ea typeface="AngsanaUPC" pitchFamily="18" charset="-120"/>
              </a:rPr>
              <a:t>تغطي المتطلبات العامة لكفاءة منتجي المواد المرجعية و </a:t>
            </a:r>
            <a:r>
              <a:rPr lang="en-US" altLang="en-US" sz="2400" b="1" dirty="0" smtClean="0">
                <a:solidFill>
                  <a:schemeClr val="tx1"/>
                </a:solidFill>
                <a:latin typeface="Arial" panose="020B0604020202020204" pitchFamily="34" charset="0"/>
                <a:ea typeface="AngsanaUPC" pitchFamily="18" charset="-120"/>
              </a:rPr>
              <a:t> </a:t>
            </a:r>
            <a:r>
              <a:rPr lang="ar-JO" altLang="en-US" sz="2400" b="1" dirty="0" smtClean="0">
                <a:solidFill>
                  <a:schemeClr val="tx1"/>
                </a:solidFill>
                <a:latin typeface="Arial" panose="020B0604020202020204" pitchFamily="34" charset="0"/>
                <a:ea typeface="AngsanaUPC" pitchFamily="18" charset="-120"/>
              </a:rPr>
              <a:t>إرشادات </a:t>
            </a:r>
            <a:r>
              <a:rPr lang="ar-JO" altLang="en-US" sz="2400" b="1" dirty="0">
                <a:solidFill>
                  <a:schemeClr val="tx1"/>
                </a:solidFill>
                <a:latin typeface="Arial" panose="020B0604020202020204" pitchFamily="34" charset="0"/>
                <a:ea typeface="AngsanaUPC" pitchFamily="18" charset="-120"/>
              </a:rPr>
              <a:t>لتوصيف وتقييم التجانس </a:t>
            </a:r>
            <a:r>
              <a:rPr lang="ar-JO" altLang="en-US" sz="2400" b="1" dirty="0" smtClean="0">
                <a:solidFill>
                  <a:schemeClr val="tx1"/>
                </a:solidFill>
                <a:latin typeface="Arial" panose="020B0604020202020204" pitchFamily="34" charset="0"/>
                <a:ea typeface="AngsanaUPC" pitchFamily="18" charset="-120"/>
              </a:rPr>
              <a:t>والاستقرار اصدار الشهادات</a:t>
            </a:r>
          </a:p>
        </p:txBody>
      </p:sp>
      <p:pic>
        <p:nvPicPr>
          <p:cNvPr id="819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325" y="1897063"/>
            <a:ext cx="11223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PL149-168 – 650 Range High Temperature Marking Paints | Indestructibl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463" y="-336550"/>
            <a:ext cx="20415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95400" y="536576"/>
            <a:ext cx="7391400" cy="1320800"/>
          </a:xfrm>
        </p:spPr>
        <p:txBody>
          <a:bodyPr/>
          <a:lstStyle/>
          <a:p>
            <a:pPr eaLnBrk="1" hangingPunct="1"/>
            <a:r>
              <a:rPr lang="ar-JO" altLang="en-US" b="1" dirty="0" smtClean="0"/>
              <a:t>استخدامات المواد المرجعية </a:t>
            </a:r>
            <a:endParaRPr lang="en-US" altLang="en-US" dirty="0" smtClean="0">
              <a:solidFill>
                <a:schemeClr val="tx1"/>
              </a:solidFill>
            </a:endParaRPr>
          </a:p>
        </p:txBody>
      </p:sp>
      <p:sp>
        <p:nvSpPr>
          <p:cNvPr id="11267" name="Rectangle 3"/>
          <p:cNvSpPr>
            <a:spLocks noChangeArrowheads="1"/>
          </p:cNvSpPr>
          <p:nvPr/>
        </p:nvSpPr>
        <p:spPr bwMode="auto">
          <a:xfrm>
            <a:off x="685800" y="2362200"/>
            <a:ext cx="5943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 typeface="Wingdings" panose="05000000000000000000" pitchFamily="2" charset="2"/>
              <a:buChar char="v"/>
            </a:pPr>
            <a:r>
              <a:rPr lang="en-US" altLang="en-US" sz="2400" b="1" dirty="0" smtClean="0">
                <a:solidFill>
                  <a:schemeClr val="tx1"/>
                </a:solidFill>
                <a:latin typeface="Arial" panose="020B0604020202020204" pitchFamily="34" charset="0"/>
                <a:ea typeface="AngsanaUPC" pitchFamily="18" charset="-120"/>
              </a:rPr>
              <a:t>Calibration </a:t>
            </a:r>
            <a:endParaRPr lang="ar-JO" altLang="en-US" sz="2400" b="1" dirty="0" smtClean="0">
              <a:solidFill>
                <a:schemeClr val="tx1"/>
              </a:solidFill>
              <a:latin typeface="Arial" panose="020B0604020202020204" pitchFamily="34" charset="0"/>
              <a:ea typeface="AngsanaUPC" pitchFamily="18" charset="-120"/>
            </a:endParaRPr>
          </a:p>
          <a:p>
            <a:pPr eaLnBrk="1" hangingPunct="1">
              <a:spcBef>
                <a:spcPct val="0"/>
              </a:spcBef>
              <a:buClrTx/>
              <a:buSzTx/>
              <a:buFont typeface="Wingdings" panose="05000000000000000000" pitchFamily="2" charset="2"/>
              <a:buChar char="v"/>
            </a:pPr>
            <a:r>
              <a:rPr lang="en-US" altLang="en-US" sz="2400" b="1" dirty="0" smtClean="0">
                <a:solidFill>
                  <a:schemeClr val="tx1"/>
                </a:solidFill>
                <a:latin typeface="Arial" panose="020B0604020202020204" pitchFamily="34" charset="0"/>
                <a:ea typeface="AngsanaUPC" pitchFamily="18" charset="-120"/>
              </a:rPr>
              <a:t>Method </a:t>
            </a:r>
            <a:r>
              <a:rPr lang="en-US" altLang="en-US" sz="2400" b="1" dirty="0">
                <a:solidFill>
                  <a:schemeClr val="tx1"/>
                </a:solidFill>
                <a:latin typeface="Arial" panose="020B0604020202020204" pitchFamily="34" charset="0"/>
                <a:ea typeface="AngsanaUPC" pitchFamily="18" charset="-120"/>
              </a:rPr>
              <a:t>development and validation; </a:t>
            </a:r>
          </a:p>
          <a:p>
            <a:pPr eaLnBrk="1" hangingPunct="1">
              <a:spcBef>
                <a:spcPct val="0"/>
              </a:spcBef>
              <a:buClrTx/>
              <a:buSzTx/>
              <a:buFont typeface="Wingdings" panose="05000000000000000000" pitchFamily="2" charset="2"/>
              <a:buChar char="v"/>
            </a:pPr>
            <a:r>
              <a:rPr lang="en-US" altLang="en-US" sz="2400" b="1" dirty="0">
                <a:solidFill>
                  <a:schemeClr val="tx1"/>
                </a:solidFill>
                <a:latin typeface="Arial" panose="020B0604020202020204" pitchFamily="34" charset="0"/>
                <a:ea typeface="AngsanaUPC" pitchFamily="18" charset="-120"/>
              </a:rPr>
              <a:t> Staff </a:t>
            </a:r>
            <a:r>
              <a:rPr lang="en-US" altLang="en-US" sz="2400" b="1" dirty="0" smtClean="0">
                <a:solidFill>
                  <a:schemeClr val="tx1"/>
                </a:solidFill>
                <a:latin typeface="Arial" panose="020B0604020202020204" pitchFamily="34" charset="0"/>
                <a:ea typeface="AngsanaUPC" pitchFamily="18" charset="-120"/>
              </a:rPr>
              <a:t>training</a:t>
            </a:r>
            <a:r>
              <a:rPr lang="ar-JO" altLang="en-US" sz="2400" b="1" dirty="0">
                <a:solidFill>
                  <a:schemeClr val="tx1"/>
                </a:solidFill>
                <a:latin typeface="Arial" panose="020B0604020202020204" pitchFamily="34" charset="0"/>
                <a:ea typeface="AngsanaUPC" pitchFamily="18" charset="-120"/>
              </a:rPr>
              <a:t> </a:t>
            </a:r>
            <a:r>
              <a:rPr lang="en-US" altLang="en-US" sz="2400" b="1" dirty="0" smtClean="0">
                <a:solidFill>
                  <a:schemeClr val="tx1"/>
                </a:solidFill>
                <a:latin typeface="Arial" panose="020B0604020202020204" pitchFamily="34" charset="0"/>
                <a:ea typeface="AngsanaUPC" pitchFamily="18" charset="-120"/>
              </a:rPr>
              <a:t> and competency</a:t>
            </a:r>
            <a:endParaRPr lang="en-US" altLang="en-US" sz="2400" b="1" dirty="0">
              <a:solidFill>
                <a:schemeClr val="tx1"/>
              </a:solidFill>
              <a:latin typeface="Arial" panose="020B0604020202020204" pitchFamily="34" charset="0"/>
              <a:ea typeface="AngsanaUPC" pitchFamily="18" charset="-120"/>
            </a:endParaRPr>
          </a:p>
          <a:p>
            <a:pPr eaLnBrk="1" hangingPunct="1">
              <a:spcBef>
                <a:spcPct val="0"/>
              </a:spcBef>
              <a:buClrTx/>
              <a:buSzTx/>
              <a:buFont typeface="Wingdings" panose="05000000000000000000" pitchFamily="2" charset="2"/>
              <a:buChar char="v"/>
            </a:pPr>
            <a:r>
              <a:rPr lang="en-US" altLang="en-US" sz="2400" b="1" dirty="0" smtClean="0">
                <a:solidFill>
                  <a:schemeClr val="tx1"/>
                </a:solidFill>
                <a:latin typeface="Arial" panose="020B0604020202020204" pitchFamily="34" charset="0"/>
                <a:ea typeface="AngsanaUPC" pitchFamily="18" charset="-120"/>
              </a:rPr>
              <a:t> QC-samples</a:t>
            </a:r>
            <a:r>
              <a:rPr lang="ar-JO" altLang="en-US" sz="2400" b="1" dirty="0" smtClean="0">
                <a:solidFill>
                  <a:schemeClr val="tx1"/>
                </a:solidFill>
                <a:latin typeface="Arial" panose="020B0604020202020204" pitchFamily="34" charset="0"/>
                <a:ea typeface="AngsanaUPC" pitchFamily="18" charset="-120"/>
              </a:rPr>
              <a:t> &amp; </a:t>
            </a:r>
            <a:r>
              <a:rPr lang="en-US" altLang="en-US" sz="2400" b="1" dirty="0" smtClean="0">
                <a:solidFill>
                  <a:schemeClr val="tx1"/>
                </a:solidFill>
                <a:latin typeface="Arial" panose="020B0604020202020204" pitchFamily="34" charset="0"/>
                <a:ea typeface="AngsanaUPC" pitchFamily="18" charset="-120"/>
              </a:rPr>
              <a:t>Control charts</a:t>
            </a:r>
            <a:endParaRPr lang="en-US" altLang="en-US" sz="2400" b="1" dirty="0">
              <a:solidFill>
                <a:schemeClr val="tx1"/>
              </a:solidFill>
              <a:latin typeface="Arial" panose="020B0604020202020204" pitchFamily="34" charset="0"/>
              <a:ea typeface="AngsanaUPC" pitchFamily="18" charset="-120"/>
            </a:endParaRPr>
          </a:p>
          <a:p>
            <a:pPr eaLnBrk="1" hangingPunct="1">
              <a:spcBef>
                <a:spcPct val="0"/>
              </a:spcBef>
              <a:buClrTx/>
              <a:buSzTx/>
              <a:buFont typeface="Wingdings" panose="05000000000000000000" pitchFamily="2" charset="2"/>
              <a:buChar char="v"/>
            </a:pPr>
            <a:r>
              <a:rPr lang="en-US" altLang="en-US" sz="2400" b="1" dirty="0" smtClean="0">
                <a:solidFill>
                  <a:schemeClr val="tx1"/>
                </a:solidFill>
                <a:latin typeface="Arial" panose="020B0604020202020204" pitchFamily="34" charset="0"/>
                <a:ea typeface="AngsanaUPC" pitchFamily="18" charset="-120"/>
              </a:rPr>
              <a:t>PT</a:t>
            </a:r>
            <a:endParaRPr lang="en-US" altLang="en-US" sz="2400" b="1" dirty="0">
              <a:solidFill>
                <a:schemeClr val="tx1"/>
              </a:solidFill>
              <a:latin typeface="Arial" panose="020B0604020202020204" pitchFamily="34" charset="0"/>
              <a:ea typeface="AngsanaUPC" pitchFamily="18" charset="-120"/>
            </a:endParaRPr>
          </a:p>
        </p:txBody>
      </p:sp>
      <p:pic>
        <p:nvPicPr>
          <p:cNvPr id="9220" name="Picture 6" descr="Thomas Traceable Conductivity Calibration Stand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4572000"/>
            <a:ext cx="228282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457200"/>
            <a:ext cx="6324600" cy="685800"/>
          </a:xfrm>
        </p:spPr>
        <p:txBody>
          <a:bodyPr/>
          <a:lstStyle/>
          <a:p>
            <a:pPr eaLnBrk="1" hangingPunct="1"/>
            <a:r>
              <a:rPr lang="en-US" altLang="en-US" sz="2800" smtClean="0"/>
              <a:t>The Hierarchy of Reference Materials </a:t>
            </a:r>
          </a:p>
        </p:txBody>
      </p:sp>
      <p:pic>
        <p:nvPicPr>
          <p:cNvPr id="10243" name="Picture 2" descr="The Hierarchy of Reference Materials - What are the Different Typ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2362200" cy="4648200"/>
          </a:xfrm>
          <a:noFill/>
        </p:spPr>
      </p:pic>
      <p:sp>
        <p:nvSpPr>
          <p:cNvPr id="5" name="Title 1"/>
          <p:cNvSpPr txBox="1">
            <a:spLocks/>
          </p:cNvSpPr>
          <p:nvPr/>
        </p:nvSpPr>
        <p:spPr bwMode="auto">
          <a:xfrm>
            <a:off x="2514600" y="1295400"/>
            <a:ext cx="6019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Arial" panose="020B0604020202020204" pitchFamily="34" charset="0"/>
              <a:buChar char="•"/>
              <a:defRPr/>
            </a:pPr>
            <a:r>
              <a:rPr lang="en-US" sz="1600" b="1" dirty="0">
                <a:solidFill>
                  <a:schemeClr val="tx1"/>
                </a:solidFill>
                <a:latin typeface="Arial" panose="020B0604020202020204" pitchFamily="34" charset="0"/>
                <a:cs typeface="Arial" panose="020B0604020202020204" pitchFamily="34" charset="0"/>
              </a:rPr>
              <a:t>National Metrology Standard (e.g. NIST, JRC, NMI Australia)</a:t>
            </a:r>
            <a:br>
              <a:rPr lang="en-US" sz="1600" b="1" dirty="0">
                <a:solidFill>
                  <a:schemeClr val="tx1"/>
                </a:solidFill>
                <a:latin typeface="Arial" panose="020B0604020202020204" pitchFamily="34" charset="0"/>
                <a:cs typeface="Arial" panose="020B0604020202020204" pitchFamily="34" charset="0"/>
              </a:rPr>
            </a:br>
            <a:r>
              <a:rPr lang="en-US" sz="1600" b="1" dirty="0" err="1">
                <a:solidFill>
                  <a:schemeClr val="tx1"/>
                </a:solidFill>
                <a:latin typeface="Arial" panose="020B0604020202020204" pitchFamily="34" charset="0"/>
                <a:cs typeface="Arial" panose="020B0604020202020204" pitchFamily="34" charset="0"/>
              </a:rPr>
              <a:t>Compendial</a:t>
            </a:r>
            <a:r>
              <a:rPr lang="en-US" sz="1600" b="1" dirty="0">
                <a:solidFill>
                  <a:schemeClr val="tx1"/>
                </a:solidFill>
                <a:latin typeface="Arial" panose="020B0604020202020204" pitchFamily="34" charset="0"/>
                <a:cs typeface="Arial" panose="020B0604020202020204" pitchFamily="34" charset="0"/>
              </a:rPr>
              <a:t> Standard (e.g. USP, EP, BP, JP, IP)</a:t>
            </a:r>
          </a:p>
          <a:p>
            <a:pPr>
              <a:defRPr/>
            </a:pPr>
            <a:r>
              <a:rPr lang="en-US" sz="1600" b="1" dirty="0">
                <a:solidFill>
                  <a:schemeClr val="accent5"/>
                </a:solidFill>
                <a:latin typeface="Arial" panose="020B0604020202020204" pitchFamily="34" charset="0"/>
                <a:cs typeface="Arial" panose="020B0604020202020204" pitchFamily="34" charset="0"/>
              </a:rPr>
              <a:t>Issued by an authorized body</a:t>
            </a:r>
          </a:p>
          <a:p>
            <a:pPr>
              <a:defRPr/>
            </a:pPr>
            <a:r>
              <a:rPr lang="en-US" sz="1600" b="1" dirty="0">
                <a:solidFill>
                  <a:schemeClr val="accent5"/>
                </a:solidFill>
                <a:latin typeface="Arial" panose="020B0604020202020204" pitchFamily="34" charset="0"/>
                <a:cs typeface="Arial" panose="020B0604020202020204" pitchFamily="34" charset="0"/>
              </a:rPr>
              <a:t>Considered to provide the highest level of accuracy </a:t>
            </a:r>
            <a:r>
              <a:rPr lang="en-US" sz="1600" b="1" dirty="0" smtClean="0">
                <a:solidFill>
                  <a:schemeClr val="accent5"/>
                </a:solidFill>
                <a:latin typeface="Arial" panose="020B0604020202020204" pitchFamily="34" charset="0"/>
                <a:cs typeface="Arial" panose="020B0604020202020204" pitchFamily="34" charset="0"/>
              </a:rPr>
              <a:t>and </a:t>
            </a:r>
            <a:r>
              <a:rPr lang="en-US" sz="1600" b="1" dirty="0">
                <a:solidFill>
                  <a:schemeClr val="accent5"/>
                </a:solidFill>
                <a:latin typeface="Arial" panose="020B0604020202020204" pitchFamily="34" charset="0"/>
                <a:cs typeface="Arial" panose="020B0604020202020204" pitchFamily="34" charset="0"/>
              </a:rPr>
              <a:t>traceability</a:t>
            </a:r>
          </a:p>
          <a:p>
            <a:pPr marL="285750" indent="-285750">
              <a:buFont typeface="Arial" panose="020B0604020202020204" pitchFamily="34" charset="0"/>
              <a:buChar char="•"/>
              <a:defRPr/>
            </a:pPr>
            <a:r>
              <a:rPr lang="en-US" sz="1600" b="1" dirty="0">
                <a:solidFill>
                  <a:schemeClr val="tx1"/>
                </a:solidFill>
                <a:latin typeface="Arial" panose="020B0604020202020204" pitchFamily="34" charset="0"/>
                <a:cs typeface="Arial" panose="020B0604020202020204" pitchFamily="34" charset="0"/>
              </a:rPr>
              <a:t>Certified Reference Material (CRM) (ISO 17034, 17025)</a:t>
            </a:r>
          </a:p>
          <a:p>
            <a:pPr>
              <a:defRPr/>
            </a:pPr>
            <a:r>
              <a:rPr lang="en-US" sz="1600" b="1" dirty="0">
                <a:solidFill>
                  <a:schemeClr val="accent5"/>
                </a:solidFill>
                <a:latin typeface="Arial" panose="020B0604020202020204" pitchFamily="34" charset="0"/>
                <a:cs typeface="Arial" panose="020B0604020202020204" pitchFamily="34" charset="0"/>
              </a:rPr>
              <a:t>Considered to provide the highest level of accuracy, uncertainty, and traceability to an SI unit of measurement</a:t>
            </a:r>
          </a:p>
          <a:p>
            <a:pPr>
              <a:defRPr/>
            </a:pPr>
            <a:r>
              <a:rPr lang="en-US" sz="1600" b="1" dirty="0">
                <a:solidFill>
                  <a:schemeClr val="accent5"/>
                </a:solidFill>
                <a:latin typeface="Arial" panose="020B0604020202020204" pitchFamily="34" charset="0"/>
                <a:cs typeface="Arial" panose="020B0604020202020204" pitchFamily="34" charset="0"/>
              </a:rPr>
              <a:t>Manufactured by an accredited Reference Material Producer</a:t>
            </a:r>
          </a:p>
          <a:p>
            <a:pPr marL="285750" indent="-285750">
              <a:buFont typeface="Arial" panose="020B0604020202020204" pitchFamily="34" charset="0"/>
              <a:buChar char="•"/>
              <a:defRPr/>
            </a:pPr>
            <a:r>
              <a:rPr lang="en-US" sz="1600" b="1" dirty="0">
                <a:solidFill>
                  <a:schemeClr val="tx1"/>
                </a:solidFill>
                <a:latin typeface="Arial" panose="020B0604020202020204" pitchFamily="34" charset="0"/>
                <a:cs typeface="Arial" panose="020B0604020202020204" pitchFamily="34" charset="0"/>
              </a:rPr>
              <a:t>Reference Material (RM) (ISO 17034)</a:t>
            </a:r>
          </a:p>
          <a:p>
            <a:pPr>
              <a:defRPr/>
            </a:pPr>
            <a:r>
              <a:rPr lang="en-US" sz="1600" b="1" dirty="0">
                <a:solidFill>
                  <a:schemeClr val="accent5"/>
                </a:solidFill>
                <a:latin typeface="Arial" panose="020B0604020202020204" pitchFamily="34" charset="0"/>
                <a:cs typeface="Arial" panose="020B0604020202020204" pitchFamily="34" charset="0"/>
              </a:rPr>
              <a:t>Fulfilling ISO requirements which are less demanding than for CRMs</a:t>
            </a:r>
          </a:p>
          <a:p>
            <a:pPr>
              <a:defRPr/>
            </a:pPr>
            <a:r>
              <a:rPr lang="en-US" sz="1600" b="1" dirty="0">
                <a:solidFill>
                  <a:schemeClr val="accent5"/>
                </a:solidFill>
                <a:latin typeface="Arial" panose="020B0604020202020204" pitchFamily="34" charset="0"/>
                <a:cs typeface="Arial" panose="020B0604020202020204" pitchFamily="34" charset="0"/>
              </a:rPr>
              <a:t>Manufactured by an accredited Reference Material </a:t>
            </a:r>
            <a:r>
              <a:rPr lang="en-US" sz="1600" b="1" dirty="0" smtClean="0">
                <a:solidFill>
                  <a:schemeClr val="accent5"/>
                </a:solidFill>
                <a:latin typeface="Arial" panose="020B0604020202020204" pitchFamily="34" charset="0"/>
                <a:cs typeface="Arial" panose="020B0604020202020204" pitchFamily="34" charset="0"/>
              </a:rPr>
              <a:t>Producer</a:t>
            </a:r>
            <a:endParaRPr lang="en-US" sz="1600" b="1" dirty="0">
              <a:solidFill>
                <a:schemeClr val="accent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1600" b="1" dirty="0">
                <a:solidFill>
                  <a:schemeClr val="tx1"/>
                </a:solidFill>
                <a:latin typeface="Arial" panose="020B0604020202020204" pitchFamily="34" charset="0"/>
                <a:cs typeface="Arial" panose="020B0604020202020204" pitchFamily="34" charset="0"/>
              </a:rPr>
              <a:t>Analytical Standard (ISO 9001)</a:t>
            </a:r>
          </a:p>
          <a:p>
            <a:pPr>
              <a:defRPr/>
            </a:pPr>
            <a:r>
              <a:rPr lang="en-US" sz="1600" b="1" dirty="0">
                <a:solidFill>
                  <a:schemeClr val="accent5"/>
                </a:solidFill>
                <a:latin typeface="Arial" panose="020B0604020202020204" pitchFamily="34" charset="0"/>
                <a:cs typeface="Arial" panose="020B0604020202020204" pitchFamily="34" charset="0"/>
              </a:rPr>
              <a:t>Certificate of Analysis available</a:t>
            </a:r>
          </a:p>
          <a:p>
            <a:pPr>
              <a:defRPr/>
            </a:pPr>
            <a:r>
              <a:rPr lang="en-US" sz="1600" b="1" dirty="0">
                <a:solidFill>
                  <a:schemeClr val="accent5"/>
                </a:solidFill>
                <a:latin typeface="Arial" panose="020B0604020202020204" pitchFamily="34" charset="0"/>
                <a:cs typeface="Arial" panose="020B0604020202020204" pitchFamily="34" charset="0"/>
              </a:rPr>
              <a:t>Level of certification </a:t>
            </a:r>
            <a:r>
              <a:rPr lang="en-US" sz="1600" b="1" dirty="0" smtClean="0">
                <a:solidFill>
                  <a:schemeClr val="accent5"/>
                </a:solidFill>
                <a:latin typeface="Arial" panose="020B0604020202020204" pitchFamily="34" charset="0"/>
                <a:cs typeface="Arial" panose="020B0604020202020204" pitchFamily="34" charset="0"/>
              </a:rPr>
              <a:t>varies</a:t>
            </a:r>
            <a:endParaRPr lang="en-US" sz="1600" b="1" dirty="0">
              <a:solidFill>
                <a:schemeClr val="accent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1600" b="1" dirty="0">
                <a:solidFill>
                  <a:schemeClr val="tx1"/>
                </a:solidFill>
                <a:latin typeface="Arial" panose="020B0604020202020204" pitchFamily="34" charset="0"/>
                <a:cs typeface="Arial" panose="020B0604020202020204" pitchFamily="34" charset="0"/>
              </a:rPr>
              <a:t>Reagent Grade / Research Chemical</a:t>
            </a:r>
          </a:p>
          <a:p>
            <a:pPr>
              <a:defRPr/>
            </a:pPr>
            <a:r>
              <a:rPr lang="en-US" sz="1600" b="1" dirty="0">
                <a:solidFill>
                  <a:schemeClr val="accent5"/>
                </a:solidFill>
                <a:latin typeface="Arial" panose="020B0604020202020204" pitchFamily="34" charset="0"/>
                <a:cs typeface="Arial" panose="020B0604020202020204" pitchFamily="34" charset="0"/>
              </a:rPr>
              <a:t>May come with a Certificate of Analysis</a:t>
            </a:r>
          </a:p>
          <a:p>
            <a:pPr>
              <a:defRPr/>
            </a:pPr>
            <a:r>
              <a:rPr lang="en-US" sz="1600" b="1" dirty="0">
                <a:solidFill>
                  <a:schemeClr val="accent5"/>
                </a:solidFill>
                <a:latin typeface="Arial" panose="020B0604020202020204" pitchFamily="34" charset="0"/>
                <a:cs typeface="Arial" panose="020B0604020202020204" pitchFamily="34" charset="0"/>
              </a:rPr>
              <a:t>Are not </a:t>
            </a:r>
            <a:r>
              <a:rPr lang="en-US" sz="1600" b="1" dirty="0" smtClean="0">
                <a:solidFill>
                  <a:schemeClr val="accent5"/>
                </a:solidFill>
                <a:latin typeface="Arial" panose="020B0604020202020204" pitchFamily="34" charset="0"/>
                <a:cs typeface="Arial" panose="020B0604020202020204" pitchFamily="34" charset="0"/>
              </a:rPr>
              <a:t>characterized </a:t>
            </a:r>
            <a:r>
              <a:rPr lang="en-US" sz="1600" b="1" dirty="0">
                <a:solidFill>
                  <a:schemeClr val="accent5"/>
                </a:solidFill>
                <a:latin typeface="Arial" panose="020B0604020202020204" pitchFamily="34" charset="0"/>
                <a:cs typeface="Arial" panose="020B0604020202020204" pitchFamily="34" charset="0"/>
              </a:rPr>
              <a:t>for use as reference materials</a:t>
            </a:r>
          </a:p>
        </p:txBody>
      </p:sp>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8" y="914400"/>
            <a:ext cx="1408112" cy="172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438400" y="685800"/>
            <a:ext cx="4419600" cy="838200"/>
          </a:xfrm>
        </p:spPr>
        <p:txBody>
          <a:bodyPr/>
          <a:lstStyle/>
          <a:p>
            <a:pPr eaLnBrk="1" hangingPunct="1"/>
            <a:r>
              <a:rPr lang="ar-JO" altLang="en-US" sz="3200" dirty="0" smtClean="0">
                <a:latin typeface="Arial" panose="020B0604020202020204" pitchFamily="34" charset="0"/>
                <a:cs typeface="Arial" panose="020B0604020202020204" pitchFamily="34" charset="0"/>
              </a:rPr>
              <a:t>هرمية المواد المرجعية</a:t>
            </a:r>
            <a:endParaRPr lang="en-US" altLang="en-US" sz="3200" dirty="0" smtClean="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371600"/>
            <a:ext cx="7505494" cy="399899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81000"/>
            <a:ext cx="5181600" cy="457200"/>
          </a:xfrm>
        </p:spPr>
        <p:txBody>
          <a:bodyPr/>
          <a:lstStyle/>
          <a:p>
            <a:pPr eaLnBrk="1" hangingPunct="1">
              <a:defRPr/>
            </a:pPr>
            <a:r>
              <a:rPr lang="en-US" sz="2400" b="1" cap="all" dirty="0" smtClean="0"/>
              <a:t>CERTIFICATE </a:t>
            </a:r>
            <a:r>
              <a:rPr lang="en-US" sz="2400" b="1" cap="all" dirty="0"/>
              <a:t>OF </a:t>
            </a:r>
            <a:r>
              <a:rPr lang="en-US" sz="2400" b="1" cap="all" dirty="0" smtClean="0"/>
              <a:t>ANALYSIS (C</a:t>
            </a:r>
            <a:r>
              <a:rPr lang="en-US" sz="2000" b="1" cap="all" dirty="0" smtClean="0"/>
              <a:t>o</a:t>
            </a:r>
            <a:r>
              <a:rPr lang="en-US" sz="2400" b="1" cap="all" dirty="0" smtClean="0"/>
              <a:t>A)</a:t>
            </a:r>
            <a:r>
              <a:rPr lang="en-US" sz="2400" dirty="0" smtClean="0"/>
              <a:t/>
            </a:r>
            <a:br>
              <a:rPr lang="en-US" sz="2400" dirty="0" smtClean="0"/>
            </a:br>
            <a:endParaRPr lang="en-US" sz="2400" dirty="0"/>
          </a:p>
        </p:txBody>
      </p:sp>
      <p:sp>
        <p:nvSpPr>
          <p:cNvPr id="14339" name="Content Placeholder 2"/>
          <p:cNvSpPr>
            <a:spLocks noGrp="1"/>
          </p:cNvSpPr>
          <p:nvPr>
            <p:ph idx="1"/>
          </p:nvPr>
        </p:nvSpPr>
        <p:spPr>
          <a:xfrm>
            <a:off x="4958375" y="2895600"/>
            <a:ext cx="1905000" cy="1676400"/>
          </a:xfrm>
        </p:spPr>
        <p:txBody>
          <a:bodyPr/>
          <a:lstStyle/>
          <a:p>
            <a:pPr eaLnBrk="1" hangingPunct="1"/>
            <a:r>
              <a:rPr lang="en-US" altLang="en-US" sz="1400" b="1" dirty="0" smtClean="0"/>
              <a:t>Accuracy</a:t>
            </a:r>
            <a:endParaRPr lang="en-US" altLang="en-US" sz="1400" dirty="0" smtClean="0"/>
          </a:p>
          <a:p>
            <a:pPr eaLnBrk="1" hangingPunct="1"/>
            <a:r>
              <a:rPr lang="en-US" altLang="en-US" sz="1400" b="1" dirty="0" smtClean="0"/>
              <a:t>Consistency</a:t>
            </a:r>
            <a:endParaRPr lang="en-US" altLang="en-US" sz="1400" dirty="0" smtClean="0"/>
          </a:p>
          <a:p>
            <a:pPr eaLnBrk="1" hangingPunct="1"/>
            <a:r>
              <a:rPr lang="en-US" altLang="en-US" sz="1400" b="1" dirty="0" smtClean="0"/>
              <a:t>Stability</a:t>
            </a:r>
            <a:endParaRPr lang="en-US" altLang="en-US" sz="1400" dirty="0" smtClean="0"/>
          </a:p>
          <a:p>
            <a:pPr eaLnBrk="1" hangingPunct="1"/>
            <a:r>
              <a:rPr lang="en-US" altLang="en-US" sz="1400" b="1" dirty="0" smtClean="0"/>
              <a:t>Homogeneity</a:t>
            </a:r>
          </a:p>
          <a:p>
            <a:pPr eaLnBrk="1" hangingPunct="1"/>
            <a:r>
              <a:rPr lang="en-US" altLang="en-US" sz="1400" b="1" dirty="0" smtClean="0"/>
              <a:t>Purity</a:t>
            </a:r>
            <a:r>
              <a:rPr lang="en-US" altLang="en-US" sz="1400" dirty="0" smtClean="0"/>
              <a:t/>
            </a:r>
            <a:br>
              <a:rPr lang="en-US" altLang="en-US" sz="1400" dirty="0" smtClean="0"/>
            </a:br>
            <a:endParaRPr lang="en-US" altLang="en-US" sz="1400" dirty="0" smtClean="0"/>
          </a:p>
        </p:txBody>
      </p:sp>
      <p:pic>
        <p:nvPicPr>
          <p:cNvPr id="3" name="Picture 2"/>
          <p:cNvPicPr>
            <a:picLocks noChangeAspect="1"/>
          </p:cNvPicPr>
          <p:nvPr/>
        </p:nvPicPr>
        <p:blipFill>
          <a:blip r:embed="rId3"/>
          <a:stretch>
            <a:fillRect/>
          </a:stretch>
        </p:blipFill>
        <p:spPr>
          <a:xfrm>
            <a:off x="609600" y="1123267"/>
            <a:ext cx="4038600" cy="57333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15716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481013"/>
            <a:ext cx="6705600" cy="923925"/>
          </a:xfrm>
          <a:prstGeom prst="rect">
            <a:avLst/>
          </a:prstGeom>
          <a:noFill/>
        </p:spPr>
        <p:txBody>
          <a:bodyPr wrap="square">
            <a:spAutoFit/>
          </a:bodyPr>
          <a:lstStyle/>
          <a:p>
            <a:pPr eaLnBrk="1" fontAlgn="auto" hangingPunct="1">
              <a:spcBef>
                <a:spcPts val="0"/>
              </a:spcBef>
              <a:spcAft>
                <a:spcPts val="0"/>
              </a:spcAft>
              <a:defRPr/>
            </a:pPr>
            <a:r>
              <a:rPr lang="en-US" b="1" dirty="0">
                <a:latin typeface="+mn-lt"/>
                <a:cs typeface="+mn-cs"/>
                <a:hlinkClick r:id="rId4" tooltip="Project Information"/>
              </a:rPr>
              <a:t>RAS 1017 :</a:t>
            </a:r>
            <a:r>
              <a:rPr lang="en-US" b="1" dirty="0">
                <a:latin typeface="+mj-lt"/>
                <a:cs typeface="+mn-cs"/>
                <a:hlinkClick r:id="rId4" tooltip="Project Information"/>
              </a:rPr>
              <a:t>Improving Analytical Quality through Proficiency Testing and Certification of Matrix Reference Materials in ARASIA Member State Laboratories</a:t>
            </a:r>
            <a:endParaRPr lang="en-US" dirty="0">
              <a:latin typeface="+mj-lt"/>
              <a:cs typeface="+mn-cs"/>
            </a:endParaRPr>
          </a:p>
        </p:txBody>
      </p:sp>
      <p:sp>
        <p:nvSpPr>
          <p:cNvPr id="6" name="Plus 5"/>
          <p:cNvSpPr/>
          <p:nvPr/>
        </p:nvSpPr>
        <p:spPr>
          <a:xfrm>
            <a:off x="3505200" y="2514600"/>
            <a:ext cx="1143000" cy="990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318" name="Picture 3" descr="I:\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038600"/>
            <a:ext cx="15573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Kazakh Energy Minister Praises IAEA, Notes Kazakhstan’s Global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6338" y="1957116"/>
            <a:ext cx="2176462" cy="168170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546555" y="4569823"/>
            <a:ext cx="2840831" cy="1600200"/>
          </a:xfrm>
          <a:prstGeom prst="rect">
            <a:avLst/>
          </a:prstGeom>
        </p:spPr>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hangingPunct="1"/>
            <a:r>
              <a:rPr lang="en-US" altLang="en-US" sz="1400" b="1" dirty="0" smtClean="0"/>
              <a:t>JAEC-001/ RM</a:t>
            </a:r>
          </a:p>
          <a:p>
            <a:pPr eaLnBrk="1" hangingPunct="1"/>
            <a:r>
              <a:rPr lang="en-US" altLang="en-US" sz="1400" b="1" dirty="0" smtClean="0"/>
              <a:t>Uranium &amp; Trace elements in U-ore</a:t>
            </a:r>
            <a:r>
              <a:rPr lang="en-US" altLang="en-US" sz="1400" dirty="0" smtClean="0"/>
              <a:t/>
            </a:r>
            <a:br>
              <a:rPr lang="en-US" altLang="en-US" sz="1400" dirty="0" smtClean="0"/>
            </a:br>
            <a:endParaRPr lang="en-US" altLang="en-US"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914400"/>
            <a:ext cx="8229600" cy="685800"/>
          </a:xfrm>
          <a:prstGeom prst="rect">
            <a:avLst/>
          </a:prstGeom>
        </p:spPr>
        <p:txBody>
          <a:bodyPr/>
          <a:lstStyle/>
          <a:p>
            <a:pPr algn="ctr" eaLnBrk="1" fontAlgn="auto" hangingPunct="1">
              <a:spcAft>
                <a:spcPts val="0"/>
              </a:spcAft>
              <a:defRPr/>
            </a:pPr>
            <a:r>
              <a:rPr lang="en-US" sz="4400" dirty="0">
                <a:latin typeface="+mj-lt"/>
                <a:ea typeface="+mj-ea"/>
                <a:cs typeface="+mj-cs"/>
              </a:rPr>
              <a:t>Project Plan</a:t>
            </a:r>
            <a:endParaRPr lang="ar-JO" sz="4400">
              <a:latin typeface="+mj-lt"/>
              <a:ea typeface="+mj-ea"/>
              <a:cs typeface="+mj-cs"/>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68475"/>
            <a:ext cx="4191000" cy="236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951038"/>
            <a:ext cx="2057400" cy="80803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smtClean="0"/>
              <a:t>Scope</a:t>
            </a:r>
            <a:endParaRPr lang="en-US" dirty="0"/>
          </a:p>
        </p:txBody>
      </p:sp>
      <p:sp>
        <p:nvSpPr>
          <p:cNvPr id="7" name="Rectangle 6"/>
          <p:cNvSpPr/>
          <p:nvPr/>
        </p:nvSpPr>
        <p:spPr>
          <a:xfrm>
            <a:off x="6786154" y="3559175"/>
            <a:ext cx="20574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1600" b="1"/>
              <a:t>Homogeneity Study </a:t>
            </a:r>
            <a:endParaRPr lang="en-US" sz="1600" dirty="0"/>
          </a:p>
        </p:txBody>
      </p:sp>
      <p:sp>
        <p:nvSpPr>
          <p:cNvPr id="8" name="Rectangle 7"/>
          <p:cNvSpPr/>
          <p:nvPr/>
        </p:nvSpPr>
        <p:spPr>
          <a:xfrm>
            <a:off x="6781800" y="1951038"/>
            <a:ext cx="2057400" cy="457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Homogenization</a:t>
            </a:r>
            <a:endParaRPr lang="en-US" dirty="0"/>
          </a:p>
        </p:txBody>
      </p:sp>
      <p:sp>
        <p:nvSpPr>
          <p:cNvPr id="9" name="Rectangle 8"/>
          <p:cNvSpPr/>
          <p:nvPr/>
        </p:nvSpPr>
        <p:spPr>
          <a:xfrm>
            <a:off x="6781800" y="2507457"/>
            <a:ext cx="2133600" cy="838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Bottling and labeling</a:t>
            </a:r>
            <a:endParaRPr lang="en-US" dirty="0"/>
          </a:p>
        </p:txBody>
      </p:sp>
      <p:sp>
        <p:nvSpPr>
          <p:cNvPr id="10" name="Rectangle 9"/>
          <p:cNvSpPr/>
          <p:nvPr/>
        </p:nvSpPr>
        <p:spPr>
          <a:xfrm>
            <a:off x="4569823" y="4435475"/>
            <a:ext cx="1981200" cy="533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b="1" dirty="0">
                <a:solidFill>
                  <a:schemeClr val="bg1"/>
                </a:solidFill>
                <a:latin typeface="Arial" panose="020B0604020202020204" pitchFamily="34" charset="0"/>
                <a:cs typeface="Arial" panose="020B0604020202020204" pitchFamily="34" charset="0"/>
              </a:rPr>
              <a:t>Characterization</a:t>
            </a:r>
            <a:r>
              <a:rPr lang="en-US" altLang="en-US" dirty="0">
                <a:solidFill>
                  <a:schemeClr val="tx1"/>
                </a:solidFill>
                <a:latin typeface="Franklin Gothic Book" panose="020B0503020102020204" pitchFamily="34" charset="0"/>
              </a:rPr>
              <a:t> </a:t>
            </a:r>
          </a:p>
        </p:txBody>
      </p:sp>
      <p:sp>
        <p:nvSpPr>
          <p:cNvPr id="11" name="Rectangle 10"/>
          <p:cNvSpPr/>
          <p:nvPr/>
        </p:nvSpPr>
        <p:spPr>
          <a:xfrm>
            <a:off x="2285999" y="4397375"/>
            <a:ext cx="2118361" cy="5715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smtClean="0"/>
              <a:t>Stability </a:t>
            </a:r>
            <a:r>
              <a:rPr lang="en-US" sz="1600" b="1" dirty="0"/>
              <a:t>study</a:t>
            </a:r>
            <a:endParaRPr lang="en-US" sz="1600" dirty="0"/>
          </a:p>
        </p:txBody>
      </p:sp>
      <p:sp>
        <p:nvSpPr>
          <p:cNvPr id="12" name="Rectangle 11"/>
          <p:cNvSpPr/>
          <p:nvPr/>
        </p:nvSpPr>
        <p:spPr>
          <a:xfrm>
            <a:off x="228600" y="2911475"/>
            <a:ext cx="2057400" cy="6858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smtClean="0"/>
              <a:t>Sampling</a:t>
            </a:r>
            <a:endParaRPr lang="en-US" dirty="0"/>
          </a:p>
        </p:txBody>
      </p:sp>
      <p:sp>
        <p:nvSpPr>
          <p:cNvPr id="14" name="Rectangle 13"/>
          <p:cNvSpPr/>
          <p:nvPr/>
        </p:nvSpPr>
        <p:spPr>
          <a:xfrm>
            <a:off x="228600" y="3825875"/>
            <a:ext cx="20574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Preparation </a:t>
            </a:r>
            <a:endParaRPr lang="en-US" dirty="0"/>
          </a:p>
        </p:txBody>
      </p:sp>
      <p:sp>
        <p:nvSpPr>
          <p:cNvPr id="15" name="Rectangle 14"/>
          <p:cNvSpPr/>
          <p:nvPr/>
        </p:nvSpPr>
        <p:spPr>
          <a:xfrm>
            <a:off x="3390900" y="5159375"/>
            <a:ext cx="2286000" cy="6096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Certification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20879</TotalTime>
  <Words>2337</Words>
  <Application>Microsoft Office PowerPoint</Application>
  <PresentationFormat>On-screen Show (4:3)</PresentationFormat>
  <Paragraphs>268</Paragraphs>
  <Slides>28</Slides>
  <Notes>23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Facet</vt:lpstr>
      <vt:lpstr>Default Design</vt:lpstr>
      <vt:lpstr>PowerPoint Presentation</vt:lpstr>
      <vt:lpstr>تعريف المواد المرجعية   Reference Materials </vt:lpstr>
      <vt:lpstr>المواد المرجعية ذات الشهادة  CRM</vt:lpstr>
      <vt:lpstr>استخدامات المواد المرجعية </vt:lpstr>
      <vt:lpstr>The Hierarchy of Reference Materials </vt:lpstr>
      <vt:lpstr>هرمية المواد المرجعية</vt:lpstr>
      <vt:lpstr>CERTIFICATE OF ANALYSIS (CoA)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العينة المرجعية</dc:title>
  <dc:creator>RUBA</dc:creator>
  <cp:lastModifiedBy>Belal</cp:lastModifiedBy>
  <cp:revision>488</cp:revision>
  <dcterms:created xsi:type="dcterms:W3CDTF">2013-06-07T12:13:46Z</dcterms:created>
  <dcterms:modified xsi:type="dcterms:W3CDTF">2023-05-10T19:16:28Z</dcterms:modified>
</cp:coreProperties>
</file>